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DC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14" d="100"/>
          <a:sy n="114" d="100"/>
        </p:scale>
        <p:origin x="102" y="12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4374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0E1A"/>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315926" y="841206"/>
            <a:ext cx="512148" cy="512148"/>
          </a:xfrm>
          <a:prstGeom prst="rect">
            <a:avLst/>
          </a:prstGeom>
        </p:spPr>
      </p:pic>
      <p:sp>
        <p:nvSpPr>
          <p:cNvPr id="4" name="Text 1"/>
          <p:cNvSpPr/>
          <p:nvPr/>
        </p:nvSpPr>
        <p:spPr>
          <a:xfrm>
            <a:off x="914400" y="2103120"/>
            <a:ext cx="7315200" cy="1097280"/>
          </a:xfrm>
          <a:prstGeom prst="rect">
            <a:avLst/>
          </a:prstGeom>
          <a:noFill/>
          <a:ln/>
        </p:spPr>
        <p:txBody>
          <a:bodyPr wrap="square" lIns="0" tIns="0" rIns="0" bIns="0" rtlCol="0" anchor="ctr"/>
          <a:lstStyle/>
          <a:p>
            <a:pPr marL="0" indent="0" algn="ctr">
              <a:buNone/>
            </a:pPr>
            <a:r>
              <a:rPr lang="en-US" sz="3200" b="1" dirty="0">
                <a:solidFill>
                  <a:srgbClr val="E8E8F0"/>
                </a:solidFill>
                <a:latin typeface="Calibri" pitchFamily="34" charset="0"/>
                <a:ea typeface="Calibri" pitchFamily="34" charset="-122"/>
                <a:cs typeface="Calibri" pitchFamily="34" charset="-120"/>
              </a:rPr>
              <a:t>Contracts make promises.</a:t>
            </a:r>
            <a:endParaRPr lang="en-US" sz="3200" dirty="0"/>
          </a:p>
          <a:p>
            <a:pPr marL="0" indent="0" algn="ctr">
              <a:buNone/>
            </a:pPr>
            <a:r>
              <a:rPr lang="en-US" sz="3200" b="1" i="1" dirty="0">
                <a:solidFill>
                  <a:srgbClr val="7C5BFB"/>
                </a:solidFill>
                <a:latin typeface="Calibri" pitchFamily="34" charset="0"/>
                <a:ea typeface="Calibri" pitchFamily="34" charset="-122"/>
                <a:cs typeface="Calibri" pitchFamily="34" charset="-120"/>
              </a:rPr>
              <a:t>Nebula makes sure they're kept.</a:t>
            </a:r>
            <a:endParaRPr lang="en-US" sz="3200" dirty="0"/>
          </a:p>
        </p:txBody>
      </p:sp>
      <p:sp>
        <p:nvSpPr>
          <p:cNvPr id="5" name="Text 2"/>
          <p:cNvSpPr/>
          <p:nvPr/>
        </p:nvSpPr>
        <p:spPr>
          <a:xfrm>
            <a:off x="1371600" y="3200400"/>
            <a:ext cx="6400800" cy="640080"/>
          </a:xfrm>
          <a:prstGeom prst="rect">
            <a:avLst/>
          </a:prstGeom>
          <a:noFill/>
          <a:ln/>
        </p:spPr>
        <p:txBody>
          <a:bodyPr wrap="square" rtlCol="0" anchor="ctr"/>
          <a:lstStyle/>
          <a:p>
            <a:pPr marL="0" indent="0" algn="ctr">
              <a:lnSpc>
                <a:spcPct val="130000"/>
              </a:lnSpc>
              <a:buNone/>
            </a:pPr>
            <a:r>
              <a:rPr lang="en-US" sz="1200" dirty="0">
                <a:solidFill>
                  <a:srgbClr val="9899AC"/>
                </a:solidFill>
                <a:latin typeface="Calibri" pitchFamily="34" charset="0"/>
                <a:ea typeface="Calibri" pitchFamily="34" charset="-122"/>
                <a:cs typeface="Calibri" pitchFamily="34" charset="-120"/>
              </a:rPr>
              <a:t>Contract execution infrastructure</a:t>
            </a:r>
            <a:endParaRPr lang="en-US" sz="1200" dirty="0"/>
          </a:p>
          <a:p>
            <a:pPr marL="0" indent="0" algn="ctr">
              <a:lnSpc>
                <a:spcPct val="130000"/>
              </a:lnSpc>
              <a:buNone/>
            </a:pPr>
            <a:r>
              <a:rPr lang="en-US" sz="1200" dirty="0">
                <a:solidFill>
                  <a:srgbClr val="9899AC"/>
                </a:solidFill>
                <a:latin typeface="Calibri" pitchFamily="34" charset="0"/>
                <a:ea typeface="Calibri" pitchFamily="34" charset="-122"/>
                <a:cs typeface="Calibri" pitchFamily="34" charset="-120"/>
              </a:rPr>
              <a:t>for every agreement between two parties.</a:t>
            </a:r>
            <a:endParaRPr lang="en-US" sz="1200" dirty="0"/>
          </a:p>
        </p:txBody>
      </p:sp>
      <p:sp>
        <p:nvSpPr>
          <p:cNvPr id="6" name="Text 3"/>
          <p:cNvSpPr/>
          <p:nvPr/>
        </p:nvSpPr>
        <p:spPr>
          <a:xfrm>
            <a:off x="914400" y="3931920"/>
            <a:ext cx="7315200" cy="320040"/>
          </a:xfrm>
          <a:prstGeom prst="rect">
            <a:avLst/>
          </a:prstGeom>
          <a:noFill/>
          <a:ln/>
        </p:spPr>
        <p:txBody>
          <a:bodyPr wrap="square" lIns="0" tIns="0" rIns="0" bIns="0" rtlCol="0" anchor="ctr"/>
          <a:lstStyle/>
          <a:p>
            <a:pPr marL="0" indent="0" algn="ctr">
              <a:buNone/>
            </a:pPr>
            <a:r>
              <a:rPr lang="en-US" sz="900" dirty="0">
                <a:solidFill>
                  <a:srgbClr val="5A5B6E"/>
                </a:solidFill>
                <a:latin typeface="Calibri" pitchFamily="34" charset="0"/>
                <a:ea typeface="Calibri" pitchFamily="34" charset="-122"/>
                <a:cs typeface="Calibri" pitchFamily="34" charset="-120"/>
              </a:rPr>
              <a:t>Timi Adeyemi, Founder  |  2026</a:t>
            </a:r>
            <a:endParaRPr lang="en-US" sz="900" dirty="0"/>
          </a:p>
        </p:txBody>
      </p:sp>
      <p:sp>
        <p:nvSpPr>
          <p:cNvPr id="8" name="Text 5"/>
          <p:cNvSpPr/>
          <p:nvPr/>
        </p:nvSpPr>
        <p:spPr>
          <a:xfrm>
            <a:off x="914400" y="4480560"/>
            <a:ext cx="7315200" cy="274320"/>
          </a:xfrm>
          <a:prstGeom prst="rect">
            <a:avLst/>
          </a:prstGeom>
          <a:noFill/>
          <a:ln/>
        </p:spPr>
        <p:txBody>
          <a:bodyPr wrap="square" lIns="0" tIns="0" rIns="0" bIns="0" rtlCol="0" anchor="ctr"/>
          <a:lstStyle/>
          <a:p>
            <a:pPr marL="0" indent="0" algn="ctr">
              <a:buNone/>
            </a:pPr>
            <a:r>
              <a:rPr lang="en-US" sz="700" dirty="0">
                <a:solidFill>
                  <a:srgbClr val="5A5B6E"/>
                </a:solidFill>
                <a:latin typeface="Calibri" pitchFamily="34" charset="0"/>
                <a:ea typeface="Calibri" pitchFamily="34" charset="-122"/>
                <a:cs typeface="Calibri" pitchFamily="34" charset="-120"/>
              </a:rPr>
              <a:t>Nebula Platform Pty Ltd  |  ACN 667 540 025  |  Confidential</a:t>
            </a:r>
            <a:endParaRPr lang="en-US" sz="700" dirty="0"/>
          </a:p>
        </p:txBody>
      </p:sp>
      <p:sp>
        <p:nvSpPr>
          <p:cNvPr id="9" name="Text 0">
            <a:extLst>
              <a:ext uri="{FF2B5EF4-FFF2-40B4-BE49-F238E27FC236}">
                <a16:creationId xmlns:a16="http://schemas.microsoft.com/office/drawing/2014/main" id="{DBD9CC3E-B1A1-EA6E-3F45-FF34F56BE8C2}"/>
              </a:ext>
            </a:extLst>
          </p:cNvPr>
          <p:cNvSpPr/>
          <p:nvPr/>
        </p:nvSpPr>
        <p:spPr>
          <a:xfrm>
            <a:off x="914400" y="1307634"/>
            <a:ext cx="7315200" cy="365760"/>
          </a:xfrm>
          <a:prstGeom prst="rect">
            <a:avLst/>
          </a:prstGeom>
          <a:noFill/>
          <a:ln/>
        </p:spPr>
        <p:txBody>
          <a:bodyPr wrap="square" lIns="0" tIns="0" rIns="0" bIns="0" rtlCol="0" anchor="ctr"/>
          <a:lstStyle/>
          <a:p>
            <a:pPr marL="0" indent="0" algn="ctr">
              <a:buNone/>
            </a:pPr>
            <a:r>
              <a:rPr lang="en-US" sz="1000" b="1" kern="0" spc="400" dirty="0">
                <a:solidFill>
                  <a:srgbClr val="FDDC5C"/>
                </a:solidFill>
                <a:latin typeface="Consolas" pitchFamily="34" charset="0"/>
                <a:ea typeface="Consolas" pitchFamily="34" charset="-122"/>
                <a:cs typeface="Arial" panose="020B0604020202020204" pitchFamily="34" charset="0"/>
              </a:rPr>
              <a:t>N E B U L A   P L A T F O R M</a:t>
            </a:r>
            <a:endParaRPr lang="en-US" sz="1000" b="1" dirty="0">
              <a:solidFill>
                <a:srgbClr val="FDDC5C"/>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A0E1A"/>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11480" y="228600"/>
            <a:ext cx="201168" cy="201168"/>
          </a:xfrm>
          <a:prstGeom prst="rect">
            <a:avLst/>
          </a:prstGeom>
        </p:spPr>
      </p:pic>
      <p:sp>
        <p:nvSpPr>
          <p:cNvPr id="3" name="Text 0"/>
          <p:cNvSpPr/>
          <p:nvPr/>
        </p:nvSpPr>
        <p:spPr>
          <a:xfrm>
            <a:off x="658368" y="201168"/>
            <a:ext cx="1828800" cy="274320"/>
          </a:xfrm>
          <a:prstGeom prst="rect">
            <a:avLst/>
          </a:prstGeom>
          <a:noFill/>
          <a:ln/>
        </p:spPr>
        <p:txBody>
          <a:bodyPr wrap="square" lIns="0" tIns="0" rIns="0" bIns="0" rtlCol="0" anchor="ctr"/>
          <a:lstStyle/>
          <a:p>
            <a:pPr marL="0" indent="0">
              <a:buNone/>
            </a:pPr>
            <a:r>
              <a:rPr lang="en-US" sz="900" dirty="0">
                <a:solidFill>
                  <a:srgbClr val="9899AC"/>
                </a:solidFill>
                <a:latin typeface="Calibri" pitchFamily="34" charset="0"/>
                <a:ea typeface="Calibri" pitchFamily="34" charset="-122"/>
                <a:cs typeface="Calibri" pitchFamily="34" charset="-120"/>
              </a:rPr>
              <a:t>Nebula Platform</a:t>
            </a:r>
            <a:endParaRPr lang="en-US" sz="900" dirty="0"/>
          </a:p>
        </p:txBody>
      </p:sp>
      <p:sp>
        <p:nvSpPr>
          <p:cNvPr id="4" name="Text 1"/>
          <p:cNvSpPr/>
          <p:nvPr/>
        </p:nvSpPr>
        <p:spPr>
          <a:xfrm>
            <a:off x="8046720" y="4709160"/>
            <a:ext cx="731520" cy="274320"/>
          </a:xfrm>
          <a:prstGeom prst="rect">
            <a:avLst/>
          </a:prstGeom>
          <a:noFill/>
          <a:ln/>
        </p:spPr>
        <p:txBody>
          <a:bodyPr wrap="square" lIns="0" tIns="0" rIns="0" bIns="0" rtlCol="0" anchor="ctr"/>
          <a:lstStyle/>
          <a:p>
            <a:pPr marL="0" indent="0" algn="r">
              <a:buNone/>
            </a:pPr>
            <a:r>
              <a:rPr lang="en-US" sz="800" dirty="0">
                <a:solidFill>
                  <a:srgbClr val="5A5B6E"/>
                </a:solidFill>
                <a:latin typeface="Consolas" pitchFamily="34" charset="0"/>
                <a:ea typeface="Consolas" pitchFamily="34" charset="-122"/>
                <a:cs typeface="Consolas" pitchFamily="34" charset="-120"/>
              </a:rPr>
              <a:t>/10</a:t>
            </a:r>
            <a:endParaRPr lang="en-US" sz="800" dirty="0"/>
          </a:p>
        </p:txBody>
      </p:sp>
      <p:sp>
        <p:nvSpPr>
          <p:cNvPr id="5" name="Text 2"/>
          <p:cNvSpPr/>
          <p:nvPr/>
        </p:nvSpPr>
        <p:spPr>
          <a:xfrm>
            <a:off x="457200" y="640080"/>
            <a:ext cx="2743200" cy="274320"/>
          </a:xfrm>
          <a:prstGeom prst="rect">
            <a:avLst/>
          </a:prstGeom>
          <a:noFill/>
          <a:ln/>
        </p:spPr>
        <p:txBody>
          <a:bodyPr wrap="square" lIns="0" tIns="0" rIns="0" bIns="0" rtlCol="0" anchor="ctr"/>
          <a:lstStyle/>
          <a:p>
            <a:pPr marL="0" indent="0">
              <a:buNone/>
            </a:pPr>
            <a:r>
              <a:rPr lang="en-US" sz="800" kern="0" spc="400" dirty="0">
                <a:solidFill>
                  <a:srgbClr val="2DD4BF"/>
                </a:solidFill>
                <a:latin typeface="Consolas" pitchFamily="34" charset="0"/>
                <a:ea typeface="Consolas" pitchFamily="34" charset="-122"/>
                <a:cs typeface="Consolas" pitchFamily="34" charset="-120"/>
              </a:rPr>
              <a:t>INTELLECTUAL PROPERTY</a:t>
            </a:r>
            <a:endParaRPr lang="en-US" sz="800" dirty="0"/>
          </a:p>
        </p:txBody>
      </p:sp>
      <p:sp>
        <p:nvSpPr>
          <p:cNvPr id="6" name="Text 3"/>
          <p:cNvSpPr/>
          <p:nvPr/>
        </p:nvSpPr>
        <p:spPr>
          <a:xfrm>
            <a:off x="457200" y="914400"/>
            <a:ext cx="8229600" cy="411480"/>
          </a:xfrm>
          <a:prstGeom prst="rect">
            <a:avLst/>
          </a:prstGeom>
          <a:noFill/>
          <a:ln/>
        </p:spPr>
        <p:txBody>
          <a:bodyPr wrap="square" lIns="0" tIns="0" rIns="0" bIns="0" rtlCol="0" anchor="ctr"/>
          <a:lstStyle/>
          <a:p>
            <a:pPr marL="0" indent="0">
              <a:buNone/>
            </a:pPr>
            <a:r>
              <a:rPr lang="en-US" sz="2400" b="1" dirty="0">
                <a:solidFill>
                  <a:srgbClr val="E8E8F0"/>
                </a:solidFill>
                <a:latin typeface="Calibri" pitchFamily="34" charset="0"/>
                <a:ea typeface="Calibri" pitchFamily="34" charset="-122"/>
                <a:cs typeface="Calibri" pitchFamily="34" charset="-120"/>
              </a:rPr>
              <a:t>12 patent families. </a:t>
            </a:r>
            <a:r>
              <a:rPr lang="en-US" sz="2400" b="1" i="1" dirty="0">
                <a:solidFill>
                  <a:srgbClr val="7C5BFB"/>
                </a:solidFill>
                <a:latin typeface="Calibri" pitchFamily="34" charset="0"/>
                <a:ea typeface="Calibri" pitchFamily="34" charset="-122"/>
                <a:cs typeface="Calibri" pitchFamily="34" charset="-120"/>
              </a:rPr>
              <a:t>Deep architectural moat.</a:t>
            </a:r>
            <a:endParaRPr lang="en-US" sz="2400" dirty="0"/>
          </a:p>
        </p:txBody>
      </p:sp>
      <p:sp>
        <p:nvSpPr>
          <p:cNvPr id="7" name="Text 4"/>
          <p:cNvSpPr/>
          <p:nvPr/>
        </p:nvSpPr>
        <p:spPr>
          <a:xfrm>
            <a:off x="457200" y="1371600"/>
            <a:ext cx="8229600" cy="365760"/>
          </a:xfrm>
          <a:prstGeom prst="rect">
            <a:avLst/>
          </a:prstGeom>
          <a:noFill/>
          <a:ln/>
        </p:spPr>
        <p:txBody>
          <a:bodyPr wrap="square" lIns="0" tIns="0" rIns="0" bIns="0" rtlCol="0" anchor="ctr"/>
          <a:lstStyle/>
          <a:p>
            <a:pPr marL="0" indent="0">
              <a:buNone/>
            </a:pPr>
            <a:r>
              <a:rPr lang="en-US" sz="1000" dirty="0">
                <a:solidFill>
                  <a:srgbClr val="9899AC"/>
                </a:solidFill>
                <a:latin typeface="Calibri" pitchFamily="34" charset="0"/>
                <a:ea typeface="Calibri" pitchFamily="34" charset="-122"/>
                <a:cs typeface="Calibri" pitchFamily="34" charset="-120"/>
              </a:rPr>
              <a:t>Each patent covers a distinct layer of the Nebula stack. Together they form an interlocking defensive architecture that is expensive and time-consuming to design around.</a:t>
            </a:r>
            <a:endParaRPr lang="en-US" sz="1000" dirty="0"/>
          </a:p>
        </p:txBody>
      </p:sp>
      <p:sp>
        <p:nvSpPr>
          <p:cNvPr id="8" name="Text 5"/>
          <p:cNvSpPr/>
          <p:nvPr/>
        </p:nvSpPr>
        <p:spPr>
          <a:xfrm>
            <a:off x="457200" y="1920240"/>
            <a:ext cx="1371600" cy="914400"/>
          </a:xfrm>
          <a:prstGeom prst="rect">
            <a:avLst/>
          </a:prstGeom>
          <a:noFill/>
          <a:ln/>
        </p:spPr>
        <p:txBody>
          <a:bodyPr wrap="square" lIns="0" tIns="0" rIns="0" bIns="0" rtlCol="0" anchor="ctr"/>
          <a:lstStyle/>
          <a:p>
            <a:pPr marL="0" indent="0">
              <a:buNone/>
            </a:pPr>
            <a:r>
              <a:rPr lang="en-US" sz="6000" b="1" dirty="0">
                <a:solidFill>
                  <a:srgbClr val="7C5BFB"/>
                </a:solidFill>
                <a:latin typeface="Consolas" pitchFamily="34" charset="0"/>
                <a:ea typeface="Consolas" pitchFamily="34" charset="-122"/>
                <a:cs typeface="Consolas" pitchFamily="34" charset="-120"/>
              </a:rPr>
              <a:t>12</a:t>
            </a:r>
            <a:endParaRPr lang="en-US" sz="6000" dirty="0"/>
          </a:p>
        </p:txBody>
      </p:sp>
      <p:sp>
        <p:nvSpPr>
          <p:cNvPr id="9" name="Text 6"/>
          <p:cNvSpPr/>
          <p:nvPr/>
        </p:nvSpPr>
        <p:spPr>
          <a:xfrm>
            <a:off x="457200" y="2788920"/>
            <a:ext cx="1828800" cy="457200"/>
          </a:xfrm>
          <a:prstGeom prst="rect">
            <a:avLst/>
          </a:prstGeom>
          <a:noFill/>
          <a:ln/>
        </p:spPr>
        <p:txBody>
          <a:bodyPr wrap="square" lIns="0" tIns="0" rIns="0" bIns="0" rtlCol="0" anchor="ctr"/>
          <a:lstStyle/>
          <a:p>
            <a:pPr marL="0" indent="0">
              <a:lnSpc>
                <a:spcPct val="130000"/>
              </a:lnSpc>
              <a:buNone/>
            </a:pPr>
            <a:r>
              <a:rPr lang="en-US" sz="850" dirty="0">
                <a:solidFill>
                  <a:srgbClr val="9899AC"/>
                </a:solidFill>
                <a:latin typeface="Calibri" pitchFamily="34" charset="0"/>
                <a:ea typeface="Calibri" pitchFamily="34" charset="-122"/>
                <a:cs typeface="Calibri" pitchFamily="34" charset="-120"/>
              </a:rPr>
              <a:t>Patent families filed</a:t>
            </a:r>
            <a:endParaRPr lang="en-US" sz="850" dirty="0"/>
          </a:p>
          <a:p>
            <a:pPr marL="0" indent="0">
              <a:lnSpc>
                <a:spcPct val="130000"/>
              </a:lnSpc>
              <a:buNone/>
            </a:pPr>
            <a:r>
              <a:rPr lang="en-US" sz="850" dirty="0">
                <a:solidFill>
                  <a:srgbClr val="9899AC"/>
                </a:solidFill>
                <a:latin typeface="Calibri" pitchFamily="34" charset="0"/>
                <a:ea typeface="Calibri" pitchFamily="34" charset="-122"/>
                <a:cs typeface="Calibri" pitchFamily="34" charset="-120"/>
              </a:rPr>
              <a:t>1 PCT international + 11 AU provisionals</a:t>
            </a:r>
            <a:endParaRPr lang="en-US" sz="850" dirty="0"/>
          </a:p>
        </p:txBody>
      </p:sp>
      <p:sp>
        <p:nvSpPr>
          <p:cNvPr id="10" name="Shape 7"/>
          <p:cNvSpPr/>
          <p:nvPr/>
        </p:nvSpPr>
        <p:spPr>
          <a:xfrm>
            <a:off x="2560320" y="1920240"/>
            <a:ext cx="2377440" cy="347472"/>
          </a:xfrm>
          <a:prstGeom prst="rect">
            <a:avLst/>
          </a:prstGeom>
          <a:solidFill>
            <a:srgbClr val="111827"/>
          </a:solidFill>
          <a:ln w="6350">
            <a:solidFill>
              <a:srgbClr val="3D3015"/>
            </a:solidFill>
            <a:prstDash val="solid"/>
          </a:ln>
        </p:spPr>
        <p:txBody>
          <a:bodyPr/>
          <a:lstStyle/>
          <a:p>
            <a:endParaRPr lang="en-AU"/>
          </a:p>
        </p:txBody>
      </p:sp>
      <p:sp>
        <p:nvSpPr>
          <p:cNvPr id="11" name="Shape 8"/>
          <p:cNvSpPr/>
          <p:nvPr/>
        </p:nvSpPr>
        <p:spPr>
          <a:xfrm>
            <a:off x="2560320" y="1920240"/>
            <a:ext cx="2377440" cy="347472"/>
          </a:xfrm>
          <a:prstGeom prst="rect">
            <a:avLst/>
          </a:prstGeom>
          <a:solidFill>
            <a:srgbClr val="2E2510"/>
          </a:solidFill>
          <a:ln/>
        </p:spPr>
        <p:txBody>
          <a:bodyPr/>
          <a:lstStyle/>
          <a:p>
            <a:endParaRPr lang="en-AU"/>
          </a:p>
        </p:txBody>
      </p:sp>
      <p:sp>
        <p:nvSpPr>
          <p:cNvPr id="12" name="Text 9"/>
          <p:cNvSpPr/>
          <p:nvPr/>
        </p:nvSpPr>
        <p:spPr>
          <a:xfrm>
            <a:off x="2651760" y="1920240"/>
            <a:ext cx="2194560" cy="347472"/>
          </a:xfrm>
          <a:prstGeom prst="rect">
            <a:avLst/>
          </a:prstGeom>
          <a:noFill/>
          <a:ln/>
        </p:spPr>
        <p:txBody>
          <a:bodyPr wrap="square" lIns="0" tIns="0" rIns="0" bIns="0" rtlCol="0" anchor="ctr"/>
          <a:lstStyle/>
          <a:p>
            <a:pPr marL="0" indent="0">
              <a:buNone/>
            </a:pPr>
            <a:r>
              <a:rPr lang="en-US" sz="800" dirty="0">
                <a:solidFill>
                  <a:srgbClr val="F0C040"/>
                </a:solidFill>
                <a:latin typeface="Consolas" pitchFamily="34" charset="0"/>
                <a:ea typeface="Consolas" pitchFamily="34" charset="-122"/>
                <a:cs typeface="Consolas" pitchFamily="34" charset="-120"/>
              </a:rPr>
              <a:t>PCT-001  Core Architecture</a:t>
            </a:r>
            <a:endParaRPr lang="en-US" sz="800" dirty="0"/>
          </a:p>
        </p:txBody>
      </p:sp>
      <p:sp>
        <p:nvSpPr>
          <p:cNvPr id="13" name="Shape 10"/>
          <p:cNvSpPr/>
          <p:nvPr/>
        </p:nvSpPr>
        <p:spPr>
          <a:xfrm>
            <a:off x="2560320" y="2359152"/>
            <a:ext cx="2377440" cy="347472"/>
          </a:xfrm>
          <a:prstGeom prst="rect">
            <a:avLst/>
          </a:prstGeom>
          <a:solidFill>
            <a:srgbClr val="111827"/>
          </a:solidFill>
          <a:ln w="6350">
            <a:solidFill>
              <a:srgbClr val="1A1335"/>
            </a:solidFill>
            <a:prstDash val="solid"/>
          </a:ln>
        </p:spPr>
        <p:txBody>
          <a:bodyPr/>
          <a:lstStyle/>
          <a:p>
            <a:endParaRPr lang="en-AU"/>
          </a:p>
        </p:txBody>
      </p:sp>
      <p:sp>
        <p:nvSpPr>
          <p:cNvPr id="14" name="Text 11"/>
          <p:cNvSpPr/>
          <p:nvPr/>
        </p:nvSpPr>
        <p:spPr>
          <a:xfrm>
            <a:off x="2651760" y="2359152"/>
            <a:ext cx="2194560" cy="347472"/>
          </a:xfrm>
          <a:prstGeom prst="rect">
            <a:avLst/>
          </a:prstGeom>
          <a:noFill/>
          <a:ln/>
        </p:spPr>
        <p:txBody>
          <a:bodyPr wrap="square" lIns="0" tIns="0" rIns="0" bIns="0" rtlCol="0" anchor="ctr"/>
          <a:lstStyle/>
          <a:p>
            <a:pPr marL="0" indent="0">
              <a:buNone/>
            </a:pPr>
            <a:r>
              <a:rPr lang="en-US" sz="800" dirty="0">
                <a:solidFill>
                  <a:srgbClr val="9899AC"/>
                </a:solidFill>
                <a:latin typeface="Consolas" pitchFamily="34" charset="0"/>
                <a:ea typeface="Consolas" pitchFamily="34" charset="-122"/>
                <a:cs typeface="Consolas" pitchFamily="34" charset="-120"/>
              </a:rPr>
              <a:t>PROV-001  Enforcement Algorithms</a:t>
            </a:r>
            <a:endParaRPr lang="en-US" sz="800" dirty="0"/>
          </a:p>
        </p:txBody>
      </p:sp>
      <p:sp>
        <p:nvSpPr>
          <p:cNvPr id="15" name="Shape 12"/>
          <p:cNvSpPr/>
          <p:nvPr/>
        </p:nvSpPr>
        <p:spPr>
          <a:xfrm>
            <a:off x="2560320" y="2798064"/>
            <a:ext cx="2377440" cy="347472"/>
          </a:xfrm>
          <a:prstGeom prst="rect">
            <a:avLst/>
          </a:prstGeom>
          <a:solidFill>
            <a:srgbClr val="111827"/>
          </a:solidFill>
          <a:ln w="6350">
            <a:solidFill>
              <a:srgbClr val="1A1335"/>
            </a:solidFill>
            <a:prstDash val="solid"/>
          </a:ln>
        </p:spPr>
        <p:txBody>
          <a:bodyPr/>
          <a:lstStyle/>
          <a:p>
            <a:endParaRPr lang="en-AU"/>
          </a:p>
        </p:txBody>
      </p:sp>
      <p:sp>
        <p:nvSpPr>
          <p:cNvPr id="16" name="Text 13"/>
          <p:cNvSpPr/>
          <p:nvPr/>
        </p:nvSpPr>
        <p:spPr>
          <a:xfrm>
            <a:off x="2651760" y="2798064"/>
            <a:ext cx="2194560" cy="347472"/>
          </a:xfrm>
          <a:prstGeom prst="rect">
            <a:avLst/>
          </a:prstGeom>
          <a:noFill/>
          <a:ln/>
        </p:spPr>
        <p:txBody>
          <a:bodyPr wrap="square" lIns="0" tIns="0" rIns="0" bIns="0" rtlCol="0" anchor="ctr"/>
          <a:lstStyle/>
          <a:p>
            <a:pPr marL="0" indent="0">
              <a:buNone/>
            </a:pPr>
            <a:r>
              <a:rPr lang="en-US" sz="800" dirty="0">
                <a:solidFill>
                  <a:srgbClr val="9899AC"/>
                </a:solidFill>
                <a:latin typeface="Consolas" pitchFamily="34" charset="0"/>
                <a:ea typeface="Consolas" pitchFamily="34" charset="-122"/>
                <a:cs typeface="Consolas" pitchFamily="34" charset="-120"/>
              </a:rPr>
              <a:t>PROV-002  Predictive Breach</a:t>
            </a:r>
            <a:endParaRPr lang="en-US" sz="800" dirty="0"/>
          </a:p>
        </p:txBody>
      </p:sp>
      <p:sp>
        <p:nvSpPr>
          <p:cNvPr id="17" name="Shape 14"/>
          <p:cNvSpPr/>
          <p:nvPr/>
        </p:nvSpPr>
        <p:spPr>
          <a:xfrm>
            <a:off x="2560320" y="3236976"/>
            <a:ext cx="2377440" cy="347472"/>
          </a:xfrm>
          <a:prstGeom prst="rect">
            <a:avLst/>
          </a:prstGeom>
          <a:solidFill>
            <a:srgbClr val="111827"/>
          </a:solidFill>
          <a:ln w="6350">
            <a:solidFill>
              <a:srgbClr val="1A1335"/>
            </a:solidFill>
            <a:prstDash val="solid"/>
          </a:ln>
        </p:spPr>
        <p:txBody>
          <a:bodyPr/>
          <a:lstStyle/>
          <a:p>
            <a:endParaRPr lang="en-AU"/>
          </a:p>
        </p:txBody>
      </p:sp>
      <p:sp>
        <p:nvSpPr>
          <p:cNvPr id="18" name="Text 15"/>
          <p:cNvSpPr/>
          <p:nvPr/>
        </p:nvSpPr>
        <p:spPr>
          <a:xfrm>
            <a:off x="2651760" y="3236976"/>
            <a:ext cx="2194560" cy="347472"/>
          </a:xfrm>
          <a:prstGeom prst="rect">
            <a:avLst/>
          </a:prstGeom>
          <a:noFill/>
          <a:ln/>
        </p:spPr>
        <p:txBody>
          <a:bodyPr wrap="square" lIns="0" tIns="0" rIns="0" bIns="0" rtlCol="0" anchor="ctr"/>
          <a:lstStyle/>
          <a:p>
            <a:pPr marL="0" indent="0">
              <a:buNone/>
            </a:pPr>
            <a:r>
              <a:rPr lang="en-US" sz="800" dirty="0">
                <a:solidFill>
                  <a:srgbClr val="9899AC"/>
                </a:solidFill>
                <a:latin typeface="Consolas" pitchFamily="34" charset="0"/>
                <a:ea typeface="Consolas" pitchFamily="34" charset="-122"/>
                <a:cs typeface="Consolas" pitchFamily="34" charset="-120"/>
              </a:rPr>
              <a:t>PROV-003  Inter-Agent Negotiation</a:t>
            </a:r>
            <a:endParaRPr lang="en-US" sz="800" dirty="0"/>
          </a:p>
        </p:txBody>
      </p:sp>
      <p:sp>
        <p:nvSpPr>
          <p:cNvPr id="19" name="Shape 16"/>
          <p:cNvSpPr/>
          <p:nvPr/>
        </p:nvSpPr>
        <p:spPr>
          <a:xfrm>
            <a:off x="2560320" y="3675888"/>
            <a:ext cx="2377440" cy="347472"/>
          </a:xfrm>
          <a:prstGeom prst="rect">
            <a:avLst/>
          </a:prstGeom>
          <a:solidFill>
            <a:srgbClr val="111827"/>
          </a:solidFill>
          <a:ln w="6350">
            <a:solidFill>
              <a:srgbClr val="1A1335"/>
            </a:solidFill>
            <a:prstDash val="solid"/>
          </a:ln>
        </p:spPr>
        <p:txBody>
          <a:bodyPr/>
          <a:lstStyle/>
          <a:p>
            <a:endParaRPr lang="en-AU"/>
          </a:p>
        </p:txBody>
      </p:sp>
      <p:sp>
        <p:nvSpPr>
          <p:cNvPr id="20" name="Text 17"/>
          <p:cNvSpPr/>
          <p:nvPr/>
        </p:nvSpPr>
        <p:spPr>
          <a:xfrm>
            <a:off x="2651760" y="3675888"/>
            <a:ext cx="2194560" cy="347472"/>
          </a:xfrm>
          <a:prstGeom prst="rect">
            <a:avLst/>
          </a:prstGeom>
          <a:noFill/>
          <a:ln/>
        </p:spPr>
        <p:txBody>
          <a:bodyPr wrap="square" lIns="0" tIns="0" rIns="0" bIns="0" rtlCol="0" anchor="ctr"/>
          <a:lstStyle/>
          <a:p>
            <a:pPr marL="0" indent="0">
              <a:buNone/>
            </a:pPr>
            <a:r>
              <a:rPr lang="en-US" sz="800" dirty="0">
                <a:solidFill>
                  <a:srgbClr val="9899AC"/>
                </a:solidFill>
                <a:latin typeface="Consolas" pitchFamily="34" charset="0"/>
                <a:ea typeface="Consolas" pitchFamily="34" charset="-122"/>
                <a:cs typeface="Consolas" pitchFamily="34" charset="-120"/>
              </a:rPr>
              <a:t>PROV-004  Cascade Risk Detection</a:t>
            </a:r>
            <a:endParaRPr lang="en-US" sz="800" dirty="0"/>
          </a:p>
        </p:txBody>
      </p:sp>
      <p:sp>
        <p:nvSpPr>
          <p:cNvPr id="21" name="Shape 18"/>
          <p:cNvSpPr/>
          <p:nvPr/>
        </p:nvSpPr>
        <p:spPr>
          <a:xfrm>
            <a:off x="2560320" y="4114800"/>
            <a:ext cx="2377440" cy="347472"/>
          </a:xfrm>
          <a:prstGeom prst="rect">
            <a:avLst/>
          </a:prstGeom>
          <a:solidFill>
            <a:srgbClr val="111827"/>
          </a:solidFill>
          <a:ln w="6350">
            <a:solidFill>
              <a:srgbClr val="1A1335"/>
            </a:solidFill>
            <a:prstDash val="solid"/>
          </a:ln>
        </p:spPr>
        <p:txBody>
          <a:bodyPr/>
          <a:lstStyle/>
          <a:p>
            <a:endParaRPr lang="en-AU"/>
          </a:p>
        </p:txBody>
      </p:sp>
      <p:sp>
        <p:nvSpPr>
          <p:cNvPr id="22" name="Text 19"/>
          <p:cNvSpPr/>
          <p:nvPr/>
        </p:nvSpPr>
        <p:spPr>
          <a:xfrm>
            <a:off x="2651760" y="4114800"/>
            <a:ext cx="2194560" cy="347472"/>
          </a:xfrm>
          <a:prstGeom prst="rect">
            <a:avLst/>
          </a:prstGeom>
          <a:noFill/>
          <a:ln/>
        </p:spPr>
        <p:txBody>
          <a:bodyPr wrap="square" lIns="0" tIns="0" rIns="0" bIns="0" rtlCol="0" anchor="ctr"/>
          <a:lstStyle/>
          <a:p>
            <a:pPr marL="0" indent="0">
              <a:buNone/>
            </a:pPr>
            <a:r>
              <a:rPr lang="en-US" sz="800" dirty="0">
                <a:solidFill>
                  <a:srgbClr val="9899AC"/>
                </a:solidFill>
                <a:latin typeface="Consolas" pitchFamily="34" charset="0"/>
                <a:ea typeface="Consolas" pitchFamily="34" charset="-122"/>
                <a:cs typeface="Consolas" pitchFamily="34" charset="-120"/>
              </a:rPr>
              <a:t>PROV-005  Dispute Evidence Assembly</a:t>
            </a:r>
            <a:endParaRPr lang="en-US" sz="800" dirty="0"/>
          </a:p>
        </p:txBody>
      </p:sp>
      <p:sp>
        <p:nvSpPr>
          <p:cNvPr id="23" name="Shape 20"/>
          <p:cNvSpPr/>
          <p:nvPr/>
        </p:nvSpPr>
        <p:spPr>
          <a:xfrm>
            <a:off x="5394960" y="1920240"/>
            <a:ext cx="2377440" cy="347472"/>
          </a:xfrm>
          <a:prstGeom prst="rect">
            <a:avLst/>
          </a:prstGeom>
          <a:solidFill>
            <a:srgbClr val="111827"/>
          </a:solidFill>
          <a:ln w="6350">
            <a:solidFill>
              <a:srgbClr val="1A1335"/>
            </a:solidFill>
            <a:prstDash val="solid"/>
          </a:ln>
        </p:spPr>
        <p:txBody>
          <a:bodyPr/>
          <a:lstStyle/>
          <a:p>
            <a:endParaRPr lang="en-AU"/>
          </a:p>
        </p:txBody>
      </p:sp>
      <p:sp>
        <p:nvSpPr>
          <p:cNvPr id="24" name="Text 21"/>
          <p:cNvSpPr/>
          <p:nvPr/>
        </p:nvSpPr>
        <p:spPr>
          <a:xfrm>
            <a:off x="5486400" y="1920240"/>
            <a:ext cx="2194560" cy="347472"/>
          </a:xfrm>
          <a:prstGeom prst="rect">
            <a:avLst/>
          </a:prstGeom>
          <a:noFill/>
          <a:ln/>
        </p:spPr>
        <p:txBody>
          <a:bodyPr wrap="square" lIns="0" tIns="0" rIns="0" bIns="0" rtlCol="0" anchor="ctr"/>
          <a:lstStyle/>
          <a:p>
            <a:pPr marL="0" indent="0">
              <a:buNone/>
            </a:pPr>
            <a:r>
              <a:rPr lang="en-US" sz="800" dirty="0">
                <a:solidFill>
                  <a:srgbClr val="9899AC"/>
                </a:solidFill>
                <a:latin typeface="Consolas" pitchFamily="34" charset="0"/>
                <a:ea typeface="Consolas" pitchFamily="34" charset="-122"/>
                <a:cs typeface="Consolas" pitchFamily="34" charset="-120"/>
              </a:rPr>
              <a:t>PROV-006  Financial Instrument Scoring</a:t>
            </a:r>
            <a:endParaRPr lang="en-US" sz="800" dirty="0"/>
          </a:p>
        </p:txBody>
      </p:sp>
      <p:sp>
        <p:nvSpPr>
          <p:cNvPr id="25" name="Shape 22"/>
          <p:cNvSpPr/>
          <p:nvPr/>
        </p:nvSpPr>
        <p:spPr>
          <a:xfrm>
            <a:off x="5394960" y="2359152"/>
            <a:ext cx="2377440" cy="347472"/>
          </a:xfrm>
          <a:prstGeom prst="rect">
            <a:avLst/>
          </a:prstGeom>
          <a:solidFill>
            <a:srgbClr val="111827"/>
          </a:solidFill>
          <a:ln w="6350">
            <a:solidFill>
              <a:srgbClr val="1A1335"/>
            </a:solidFill>
            <a:prstDash val="solid"/>
          </a:ln>
        </p:spPr>
        <p:txBody>
          <a:bodyPr/>
          <a:lstStyle/>
          <a:p>
            <a:endParaRPr lang="en-AU"/>
          </a:p>
        </p:txBody>
      </p:sp>
      <p:sp>
        <p:nvSpPr>
          <p:cNvPr id="26" name="Text 23"/>
          <p:cNvSpPr/>
          <p:nvPr/>
        </p:nvSpPr>
        <p:spPr>
          <a:xfrm>
            <a:off x="5486400" y="2359152"/>
            <a:ext cx="2194560" cy="347472"/>
          </a:xfrm>
          <a:prstGeom prst="rect">
            <a:avLst/>
          </a:prstGeom>
          <a:noFill/>
          <a:ln/>
        </p:spPr>
        <p:txBody>
          <a:bodyPr wrap="square" lIns="0" tIns="0" rIns="0" bIns="0" rtlCol="0" anchor="ctr"/>
          <a:lstStyle/>
          <a:p>
            <a:pPr marL="0" indent="0">
              <a:buNone/>
            </a:pPr>
            <a:r>
              <a:rPr lang="en-US" sz="800" dirty="0">
                <a:solidFill>
                  <a:srgbClr val="9899AC"/>
                </a:solidFill>
                <a:latin typeface="Consolas" pitchFamily="34" charset="0"/>
                <a:ea typeface="Consolas" pitchFamily="34" charset="-122"/>
                <a:cs typeface="Consolas" pitchFamily="34" charset="-120"/>
              </a:rPr>
              <a:t>PROV-007  ZK Reputation Verification</a:t>
            </a:r>
            <a:endParaRPr lang="en-US" sz="800" dirty="0"/>
          </a:p>
        </p:txBody>
      </p:sp>
      <p:sp>
        <p:nvSpPr>
          <p:cNvPr id="27" name="Shape 24"/>
          <p:cNvSpPr/>
          <p:nvPr/>
        </p:nvSpPr>
        <p:spPr>
          <a:xfrm>
            <a:off x="5394960" y="2798064"/>
            <a:ext cx="2377440" cy="347472"/>
          </a:xfrm>
          <a:prstGeom prst="rect">
            <a:avLst/>
          </a:prstGeom>
          <a:solidFill>
            <a:srgbClr val="111827"/>
          </a:solidFill>
          <a:ln w="6350">
            <a:solidFill>
              <a:srgbClr val="1A1335"/>
            </a:solidFill>
            <a:prstDash val="solid"/>
          </a:ln>
        </p:spPr>
        <p:txBody>
          <a:bodyPr/>
          <a:lstStyle/>
          <a:p>
            <a:endParaRPr lang="en-AU"/>
          </a:p>
        </p:txBody>
      </p:sp>
      <p:sp>
        <p:nvSpPr>
          <p:cNvPr id="28" name="Text 25"/>
          <p:cNvSpPr/>
          <p:nvPr/>
        </p:nvSpPr>
        <p:spPr>
          <a:xfrm>
            <a:off x="5486400" y="2798064"/>
            <a:ext cx="2194560" cy="347472"/>
          </a:xfrm>
          <a:prstGeom prst="rect">
            <a:avLst/>
          </a:prstGeom>
          <a:noFill/>
          <a:ln/>
        </p:spPr>
        <p:txBody>
          <a:bodyPr wrap="square" lIns="0" tIns="0" rIns="0" bIns="0" rtlCol="0" anchor="ctr"/>
          <a:lstStyle/>
          <a:p>
            <a:pPr marL="0" indent="0">
              <a:buNone/>
            </a:pPr>
            <a:r>
              <a:rPr lang="en-US" sz="800" dirty="0">
                <a:solidFill>
                  <a:srgbClr val="9899AC"/>
                </a:solidFill>
                <a:latin typeface="Consolas" pitchFamily="34" charset="0"/>
                <a:ea typeface="Consolas" pitchFamily="34" charset="-122"/>
                <a:cs typeface="Consolas" pitchFamily="34" charset="-120"/>
              </a:rPr>
              <a:t>PROV-008  Domain-Agnostic Schema</a:t>
            </a:r>
            <a:endParaRPr lang="en-US" sz="800" dirty="0"/>
          </a:p>
        </p:txBody>
      </p:sp>
      <p:sp>
        <p:nvSpPr>
          <p:cNvPr id="29" name="Shape 26"/>
          <p:cNvSpPr/>
          <p:nvPr/>
        </p:nvSpPr>
        <p:spPr>
          <a:xfrm>
            <a:off x="5394960" y="3236976"/>
            <a:ext cx="2377440" cy="347472"/>
          </a:xfrm>
          <a:prstGeom prst="rect">
            <a:avLst/>
          </a:prstGeom>
          <a:solidFill>
            <a:srgbClr val="111827"/>
          </a:solidFill>
          <a:ln w="6350">
            <a:solidFill>
              <a:srgbClr val="1A1335"/>
            </a:solidFill>
            <a:prstDash val="solid"/>
          </a:ln>
        </p:spPr>
        <p:txBody>
          <a:bodyPr/>
          <a:lstStyle/>
          <a:p>
            <a:endParaRPr lang="en-AU"/>
          </a:p>
        </p:txBody>
      </p:sp>
      <p:sp>
        <p:nvSpPr>
          <p:cNvPr id="30" name="Text 27"/>
          <p:cNvSpPr/>
          <p:nvPr/>
        </p:nvSpPr>
        <p:spPr>
          <a:xfrm>
            <a:off x="5486400" y="3236976"/>
            <a:ext cx="2194560" cy="347472"/>
          </a:xfrm>
          <a:prstGeom prst="rect">
            <a:avLst/>
          </a:prstGeom>
          <a:noFill/>
          <a:ln/>
        </p:spPr>
        <p:txBody>
          <a:bodyPr wrap="square" lIns="0" tIns="0" rIns="0" bIns="0" rtlCol="0" anchor="ctr"/>
          <a:lstStyle/>
          <a:p>
            <a:pPr marL="0" indent="0">
              <a:buNone/>
            </a:pPr>
            <a:r>
              <a:rPr lang="en-US" sz="800" dirty="0">
                <a:solidFill>
                  <a:srgbClr val="9899AC"/>
                </a:solidFill>
                <a:latin typeface="Consolas" pitchFamily="34" charset="0"/>
                <a:ea typeface="Consolas" pitchFamily="34" charset="-122"/>
                <a:cs typeface="Consolas" pitchFamily="34" charset="-120"/>
              </a:rPr>
              <a:t>PROV-009  Point-of-Interaction</a:t>
            </a:r>
            <a:endParaRPr lang="en-US" sz="800" dirty="0"/>
          </a:p>
        </p:txBody>
      </p:sp>
      <p:sp>
        <p:nvSpPr>
          <p:cNvPr id="31" name="Shape 28"/>
          <p:cNvSpPr/>
          <p:nvPr/>
        </p:nvSpPr>
        <p:spPr>
          <a:xfrm>
            <a:off x="5394960" y="3675888"/>
            <a:ext cx="2377440" cy="347472"/>
          </a:xfrm>
          <a:prstGeom prst="rect">
            <a:avLst/>
          </a:prstGeom>
          <a:solidFill>
            <a:srgbClr val="111827"/>
          </a:solidFill>
          <a:ln w="6350">
            <a:solidFill>
              <a:srgbClr val="1A1335"/>
            </a:solidFill>
            <a:prstDash val="solid"/>
          </a:ln>
        </p:spPr>
        <p:txBody>
          <a:bodyPr/>
          <a:lstStyle/>
          <a:p>
            <a:endParaRPr lang="en-AU"/>
          </a:p>
        </p:txBody>
      </p:sp>
      <p:sp>
        <p:nvSpPr>
          <p:cNvPr id="32" name="Text 29"/>
          <p:cNvSpPr/>
          <p:nvPr/>
        </p:nvSpPr>
        <p:spPr>
          <a:xfrm>
            <a:off x="5486400" y="3675888"/>
            <a:ext cx="2194560" cy="347472"/>
          </a:xfrm>
          <a:prstGeom prst="rect">
            <a:avLst/>
          </a:prstGeom>
          <a:noFill/>
          <a:ln/>
        </p:spPr>
        <p:txBody>
          <a:bodyPr wrap="square" lIns="0" tIns="0" rIns="0" bIns="0" rtlCol="0" anchor="ctr"/>
          <a:lstStyle/>
          <a:p>
            <a:pPr marL="0" indent="0">
              <a:buNone/>
            </a:pPr>
            <a:r>
              <a:rPr lang="en-US" sz="800" dirty="0">
                <a:solidFill>
                  <a:srgbClr val="9899AC"/>
                </a:solidFill>
                <a:latin typeface="Consolas" pitchFamily="34" charset="0"/>
                <a:ea typeface="Consolas" pitchFamily="34" charset="-122"/>
                <a:cs typeface="Consolas" pitchFamily="34" charset="-120"/>
              </a:rPr>
              <a:t>PROV-010  Certification Determination</a:t>
            </a:r>
            <a:endParaRPr lang="en-US" sz="800" dirty="0"/>
          </a:p>
        </p:txBody>
      </p:sp>
      <p:sp>
        <p:nvSpPr>
          <p:cNvPr id="33" name="Shape 30"/>
          <p:cNvSpPr/>
          <p:nvPr/>
        </p:nvSpPr>
        <p:spPr>
          <a:xfrm>
            <a:off x="5394960" y="4114800"/>
            <a:ext cx="2377440" cy="347472"/>
          </a:xfrm>
          <a:prstGeom prst="rect">
            <a:avLst/>
          </a:prstGeom>
          <a:solidFill>
            <a:srgbClr val="111827"/>
          </a:solidFill>
          <a:ln w="6350">
            <a:solidFill>
              <a:srgbClr val="1A1335"/>
            </a:solidFill>
            <a:prstDash val="solid"/>
          </a:ln>
        </p:spPr>
        <p:txBody>
          <a:bodyPr/>
          <a:lstStyle/>
          <a:p>
            <a:endParaRPr lang="en-AU"/>
          </a:p>
        </p:txBody>
      </p:sp>
      <p:sp>
        <p:nvSpPr>
          <p:cNvPr id="34" name="Text 31"/>
          <p:cNvSpPr/>
          <p:nvPr/>
        </p:nvSpPr>
        <p:spPr>
          <a:xfrm>
            <a:off x="5486400" y="4114800"/>
            <a:ext cx="2194560" cy="347472"/>
          </a:xfrm>
          <a:prstGeom prst="rect">
            <a:avLst/>
          </a:prstGeom>
          <a:noFill/>
          <a:ln/>
        </p:spPr>
        <p:txBody>
          <a:bodyPr wrap="square" lIns="0" tIns="0" rIns="0" bIns="0" rtlCol="0" anchor="ctr"/>
          <a:lstStyle/>
          <a:p>
            <a:pPr marL="0" indent="0">
              <a:buNone/>
            </a:pPr>
            <a:r>
              <a:rPr lang="en-US" sz="800" dirty="0">
                <a:solidFill>
                  <a:srgbClr val="9899AC"/>
                </a:solidFill>
                <a:latin typeface="Consolas" pitchFamily="34" charset="0"/>
                <a:ea typeface="Consolas" pitchFamily="34" charset="-122"/>
                <a:cs typeface="Consolas" pitchFamily="34" charset="-120"/>
              </a:rPr>
              <a:t>PROV-011  Anti-Gaming Detection</a:t>
            </a:r>
            <a:endParaRPr lang="en-US" sz="800" dirty="0"/>
          </a:p>
        </p:txBody>
      </p:sp>
      <p:sp>
        <p:nvSpPr>
          <p:cNvPr id="35" name="Text 32"/>
          <p:cNvSpPr/>
          <p:nvPr/>
        </p:nvSpPr>
        <p:spPr>
          <a:xfrm>
            <a:off x="457200" y="4572000"/>
            <a:ext cx="8229600" cy="228600"/>
          </a:xfrm>
          <a:prstGeom prst="rect">
            <a:avLst/>
          </a:prstGeom>
          <a:noFill/>
          <a:ln/>
        </p:spPr>
        <p:txBody>
          <a:bodyPr wrap="square" lIns="0" tIns="0" rIns="0" bIns="0" rtlCol="0" anchor="ctr"/>
          <a:lstStyle/>
          <a:p>
            <a:pPr marL="0" indent="0">
              <a:buNone/>
            </a:pPr>
            <a:r>
              <a:rPr lang="en-US" sz="750" dirty="0">
                <a:solidFill>
                  <a:srgbClr val="5A5B6E"/>
                </a:solidFill>
                <a:latin typeface="Calibri" pitchFamily="34" charset="0"/>
                <a:ea typeface="Calibri" pitchFamily="34" charset="-122"/>
                <a:cs typeface="Calibri" pitchFamily="34" charset="-120"/>
              </a:rPr>
              <a:t>PCT filed via ePCT (RO/AU, ISA/AU). All 11 AU provisionals filed. USPTO filings pending. ESIC qualified.</a:t>
            </a:r>
            <a:endParaRPr lang="en-US" sz="7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A0E1A"/>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11480" y="228600"/>
            <a:ext cx="201168" cy="201168"/>
          </a:xfrm>
          <a:prstGeom prst="rect">
            <a:avLst/>
          </a:prstGeom>
        </p:spPr>
      </p:pic>
      <p:sp>
        <p:nvSpPr>
          <p:cNvPr id="3" name="Text 0"/>
          <p:cNvSpPr/>
          <p:nvPr/>
        </p:nvSpPr>
        <p:spPr>
          <a:xfrm>
            <a:off x="658368" y="201168"/>
            <a:ext cx="1828800" cy="274320"/>
          </a:xfrm>
          <a:prstGeom prst="rect">
            <a:avLst/>
          </a:prstGeom>
          <a:noFill/>
          <a:ln/>
        </p:spPr>
        <p:txBody>
          <a:bodyPr wrap="square" lIns="0" tIns="0" rIns="0" bIns="0" rtlCol="0" anchor="ctr"/>
          <a:lstStyle/>
          <a:p>
            <a:pPr marL="0" indent="0">
              <a:buNone/>
            </a:pPr>
            <a:r>
              <a:rPr lang="en-US" sz="900" dirty="0">
                <a:solidFill>
                  <a:srgbClr val="9899AC"/>
                </a:solidFill>
                <a:latin typeface="Calibri" pitchFamily="34" charset="0"/>
                <a:ea typeface="Calibri" pitchFamily="34" charset="-122"/>
                <a:cs typeface="Calibri" pitchFamily="34" charset="-120"/>
              </a:rPr>
              <a:t>Nebula Platform</a:t>
            </a:r>
            <a:endParaRPr lang="en-US" sz="900" dirty="0"/>
          </a:p>
        </p:txBody>
      </p:sp>
      <p:sp>
        <p:nvSpPr>
          <p:cNvPr id="4" name="Text 1"/>
          <p:cNvSpPr/>
          <p:nvPr/>
        </p:nvSpPr>
        <p:spPr>
          <a:xfrm>
            <a:off x="8046720" y="4709160"/>
            <a:ext cx="731520" cy="274320"/>
          </a:xfrm>
          <a:prstGeom prst="rect">
            <a:avLst/>
          </a:prstGeom>
          <a:noFill/>
          <a:ln/>
        </p:spPr>
        <p:txBody>
          <a:bodyPr wrap="square" lIns="0" tIns="0" rIns="0" bIns="0" rtlCol="0" anchor="ctr"/>
          <a:lstStyle/>
          <a:p>
            <a:pPr marL="0" indent="0" algn="r">
              <a:buNone/>
            </a:pPr>
            <a:r>
              <a:rPr lang="en-US" sz="800" dirty="0">
                <a:solidFill>
                  <a:srgbClr val="5A5B6E"/>
                </a:solidFill>
                <a:latin typeface="Consolas" pitchFamily="34" charset="0"/>
                <a:ea typeface="Consolas" pitchFamily="34" charset="-122"/>
                <a:cs typeface="Consolas" pitchFamily="34" charset="-120"/>
              </a:rPr>
              <a:t>/11</a:t>
            </a:r>
            <a:endParaRPr lang="en-US" sz="800" dirty="0"/>
          </a:p>
        </p:txBody>
      </p:sp>
      <p:sp>
        <p:nvSpPr>
          <p:cNvPr id="5" name="Text 2"/>
          <p:cNvSpPr/>
          <p:nvPr/>
        </p:nvSpPr>
        <p:spPr>
          <a:xfrm>
            <a:off x="457200" y="640080"/>
            <a:ext cx="2743200" cy="274320"/>
          </a:xfrm>
          <a:prstGeom prst="rect">
            <a:avLst/>
          </a:prstGeom>
          <a:noFill/>
          <a:ln/>
        </p:spPr>
        <p:txBody>
          <a:bodyPr wrap="square" lIns="0" tIns="0" rIns="0" bIns="0" rtlCol="0" anchor="ctr"/>
          <a:lstStyle/>
          <a:p>
            <a:pPr marL="0" indent="0">
              <a:buNone/>
            </a:pPr>
            <a:r>
              <a:rPr lang="en-US" sz="800" kern="0" spc="400" dirty="0">
                <a:solidFill>
                  <a:srgbClr val="2DD4BF"/>
                </a:solidFill>
                <a:latin typeface="Consolas" pitchFamily="34" charset="0"/>
                <a:ea typeface="Consolas" pitchFamily="34" charset="-122"/>
                <a:cs typeface="Consolas" pitchFamily="34" charset="-120"/>
              </a:rPr>
              <a:t>THE FOUNDER</a:t>
            </a:r>
            <a:endParaRPr lang="en-US" sz="800" dirty="0"/>
          </a:p>
        </p:txBody>
      </p:sp>
      <p:sp>
        <p:nvSpPr>
          <p:cNvPr id="6" name="Text 3"/>
          <p:cNvSpPr/>
          <p:nvPr/>
        </p:nvSpPr>
        <p:spPr>
          <a:xfrm>
            <a:off x="457200" y="914400"/>
            <a:ext cx="4572000" cy="457200"/>
          </a:xfrm>
          <a:prstGeom prst="rect">
            <a:avLst/>
          </a:prstGeom>
          <a:noFill/>
          <a:ln/>
        </p:spPr>
        <p:txBody>
          <a:bodyPr wrap="square" lIns="0" tIns="0" rIns="0" bIns="0" rtlCol="0" anchor="ctr"/>
          <a:lstStyle/>
          <a:p>
            <a:pPr marL="0" indent="0">
              <a:buNone/>
            </a:pPr>
            <a:r>
              <a:rPr lang="en-US" sz="2600" b="1" dirty="0">
                <a:solidFill>
                  <a:srgbClr val="E8E8F0"/>
                </a:solidFill>
                <a:latin typeface="Calibri" pitchFamily="34" charset="0"/>
                <a:ea typeface="Calibri" pitchFamily="34" charset="-122"/>
                <a:cs typeface="Calibri" pitchFamily="34" charset="-120"/>
              </a:rPr>
              <a:t>Timi Adeyemi</a:t>
            </a:r>
            <a:endParaRPr lang="en-US" sz="2600" dirty="0"/>
          </a:p>
        </p:txBody>
      </p:sp>
      <p:sp>
        <p:nvSpPr>
          <p:cNvPr id="7" name="Text 4"/>
          <p:cNvSpPr/>
          <p:nvPr/>
        </p:nvSpPr>
        <p:spPr>
          <a:xfrm>
            <a:off x="457200" y="1325880"/>
            <a:ext cx="4572000" cy="274320"/>
          </a:xfrm>
          <a:prstGeom prst="rect">
            <a:avLst/>
          </a:prstGeom>
          <a:noFill/>
          <a:ln/>
        </p:spPr>
        <p:txBody>
          <a:bodyPr wrap="square" lIns="0" tIns="0" rIns="0" bIns="0" rtlCol="0" anchor="ctr"/>
          <a:lstStyle/>
          <a:p>
            <a:pPr marL="0" indent="0">
              <a:buNone/>
            </a:pPr>
            <a:r>
              <a:rPr lang="en-US" sz="1000" dirty="0">
                <a:solidFill>
                  <a:srgbClr val="9899AC"/>
                </a:solidFill>
                <a:latin typeface="Calibri" pitchFamily="34" charset="0"/>
                <a:ea typeface="Calibri" pitchFamily="34" charset="-122"/>
                <a:cs typeface="Calibri" pitchFamily="34" charset="-120"/>
              </a:rPr>
              <a:t>Founder and CEO, Nebula Platform Pty Ltd</a:t>
            </a:r>
            <a:endParaRPr lang="en-US" sz="1000" dirty="0"/>
          </a:p>
        </p:txBody>
      </p:sp>
      <p:sp>
        <p:nvSpPr>
          <p:cNvPr id="8" name="Shape 5"/>
          <p:cNvSpPr/>
          <p:nvPr/>
        </p:nvSpPr>
        <p:spPr>
          <a:xfrm>
            <a:off x="457200" y="1737360"/>
            <a:ext cx="8229600" cy="658368"/>
          </a:xfrm>
          <a:prstGeom prst="rect">
            <a:avLst/>
          </a:prstGeom>
          <a:solidFill>
            <a:srgbClr val="111827"/>
          </a:solidFill>
          <a:ln w="6350">
            <a:solidFill>
              <a:srgbClr val="1A1335"/>
            </a:solidFill>
            <a:prstDash val="solid"/>
          </a:ln>
        </p:spPr>
        <p:txBody>
          <a:bodyPr/>
          <a:lstStyle/>
          <a:p>
            <a:endParaRPr lang="en-AU"/>
          </a:p>
        </p:txBody>
      </p:sp>
      <p:sp>
        <p:nvSpPr>
          <p:cNvPr id="9" name="Shape 6"/>
          <p:cNvSpPr/>
          <p:nvPr/>
        </p:nvSpPr>
        <p:spPr>
          <a:xfrm>
            <a:off x="457200" y="1737360"/>
            <a:ext cx="54864" cy="658368"/>
          </a:xfrm>
          <a:prstGeom prst="rect">
            <a:avLst/>
          </a:prstGeom>
          <a:solidFill>
            <a:srgbClr val="7C5BFB"/>
          </a:solidFill>
          <a:ln/>
        </p:spPr>
        <p:txBody>
          <a:bodyPr/>
          <a:lstStyle/>
          <a:p>
            <a:endParaRPr lang="en-AU"/>
          </a:p>
        </p:txBody>
      </p:sp>
      <p:sp>
        <p:nvSpPr>
          <p:cNvPr id="10" name="Text 7"/>
          <p:cNvSpPr/>
          <p:nvPr/>
        </p:nvSpPr>
        <p:spPr>
          <a:xfrm>
            <a:off x="658368" y="1810512"/>
            <a:ext cx="1828800" cy="201168"/>
          </a:xfrm>
          <a:prstGeom prst="rect">
            <a:avLst/>
          </a:prstGeom>
          <a:noFill/>
          <a:ln/>
        </p:spPr>
        <p:txBody>
          <a:bodyPr wrap="square" lIns="0" tIns="0" rIns="0" bIns="0" rtlCol="0" anchor="ctr"/>
          <a:lstStyle/>
          <a:p>
            <a:pPr marL="0" indent="0">
              <a:buNone/>
            </a:pPr>
            <a:r>
              <a:rPr lang="en-US" sz="1000" b="1" dirty="0">
                <a:solidFill>
                  <a:srgbClr val="E8E8F0"/>
                </a:solidFill>
                <a:latin typeface="Calibri" pitchFamily="34" charset="0"/>
                <a:ea typeface="Calibri" pitchFamily="34" charset="-122"/>
                <a:cs typeface="Calibri" pitchFamily="34" charset="-120"/>
              </a:rPr>
              <a:t>Domain Expert</a:t>
            </a:r>
            <a:endParaRPr lang="en-US" sz="1000" dirty="0"/>
          </a:p>
        </p:txBody>
      </p:sp>
      <p:sp>
        <p:nvSpPr>
          <p:cNvPr id="11" name="Text 8"/>
          <p:cNvSpPr/>
          <p:nvPr/>
        </p:nvSpPr>
        <p:spPr>
          <a:xfrm>
            <a:off x="658368" y="2011680"/>
            <a:ext cx="7863840" cy="320040"/>
          </a:xfrm>
          <a:prstGeom prst="rect">
            <a:avLst/>
          </a:prstGeom>
          <a:noFill/>
          <a:ln/>
        </p:spPr>
        <p:txBody>
          <a:bodyPr wrap="square" lIns="0" tIns="0" rIns="0" bIns="0" rtlCol="0" anchor="ctr"/>
          <a:lstStyle/>
          <a:p>
            <a:pPr marL="0" indent="0">
              <a:lnSpc>
                <a:spcPct val="130000"/>
              </a:lnSpc>
              <a:buNone/>
            </a:pPr>
            <a:r>
              <a:rPr lang="en-US" sz="900" dirty="0">
                <a:solidFill>
                  <a:srgbClr val="9899AC"/>
                </a:solidFill>
                <a:latin typeface="Calibri" pitchFamily="34" charset="0"/>
                <a:ea typeface="Calibri" pitchFamily="34" charset="-122"/>
                <a:cs typeface="Calibri" pitchFamily="34" charset="-120"/>
              </a:rPr>
              <a:t>8+ years leading EPC electrical engineering on $60M+ active BESS contracts for major energy companies. Lives the exact contract enforcement pain Nebula solves.</a:t>
            </a:r>
            <a:endParaRPr lang="en-US" sz="900" dirty="0"/>
          </a:p>
        </p:txBody>
      </p:sp>
      <p:sp>
        <p:nvSpPr>
          <p:cNvPr id="12" name="Shape 9"/>
          <p:cNvSpPr/>
          <p:nvPr/>
        </p:nvSpPr>
        <p:spPr>
          <a:xfrm>
            <a:off x="457200" y="2487168"/>
            <a:ext cx="8229600" cy="658368"/>
          </a:xfrm>
          <a:prstGeom prst="rect">
            <a:avLst/>
          </a:prstGeom>
          <a:solidFill>
            <a:srgbClr val="111827"/>
          </a:solidFill>
          <a:ln w="6350">
            <a:solidFill>
              <a:srgbClr val="1A1335"/>
            </a:solidFill>
            <a:prstDash val="solid"/>
          </a:ln>
        </p:spPr>
        <p:txBody>
          <a:bodyPr/>
          <a:lstStyle/>
          <a:p>
            <a:endParaRPr lang="en-AU"/>
          </a:p>
        </p:txBody>
      </p:sp>
      <p:sp>
        <p:nvSpPr>
          <p:cNvPr id="13" name="Shape 10"/>
          <p:cNvSpPr/>
          <p:nvPr/>
        </p:nvSpPr>
        <p:spPr>
          <a:xfrm>
            <a:off x="457200" y="2487168"/>
            <a:ext cx="54864" cy="658368"/>
          </a:xfrm>
          <a:prstGeom prst="rect">
            <a:avLst/>
          </a:prstGeom>
          <a:solidFill>
            <a:srgbClr val="7C5BFB"/>
          </a:solidFill>
          <a:ln/>
        </p:spPr>
        <p:txBody>
          <a:bodyPr/>
          <a:lstStyle/>
          <a:p>
            <a:endParaRPr lang="en-AU"/>
          </a:p>
        </p:txBody>
      </p:sp>
      <p:sp>
        <p:nvSpPr>
          <p:cNvPr id="14" name="Text 11"/>
          <p:cNvSpPr/>
          <p:nvPr/>
        </p:nvSpPr>
        <p:spPr>
          <a:xfrm>
            <a:off x="658368" y="2560320"/>
            <a:ext cx="1828800" cy="201168"/>
          </a:xfrm>
          <a:prstGeom prst="rect">
            <a:avLst/>
          </a:prstGeom>
          <a:noFill/>
          <a:ln/>
        </p:spPr>
        <p:txBody>
          <a:bodyPr wrap="square" lIns="0" tIns="0" rIns="0" bIns="0" rtlCol="0" anchor="ctr"/>
          <a:lstStyle/>
          <a:p>
            <a:pPr marL="0" indent="0">
              <a:buNone/>
            </a:pPr>
            <a:r>
              <a:rPr lang="en-US" sz="1000" b="1" dirty="0">
                <a:solidFill>
                  <a:srgbClr val="E8E8F0"/>
                </a:solidFill>
                <a:latin typeface="Calibri" pitchFamily="34" charset="0"/>
                <a:ea typeface="Calibri" pitchFamily="34" charset="-122"/>
                <a:cs typeface="Calibri" pitchFamily="34" charset="-120"/>
              </a:rPr>
              <a:t>Technical Builder</a:t>
            </a:r>
            <a:endParaRPr lang="en-US" sz="1000" dirty="0"/>
          </a:p>
        </p:txBody>
      </p:sp>
      <p:sp>
        <p:nvSpPr>
          <p:cNvPr id="15" name="Text 12"/>
          <p:cNvSpPr/>
          <p:nvPr/>
        </p:nvSpPr>
        <p:spPr>
          <a:xfrm>
            <a:off x="658368" y="2761488"/>
            <a:ext cx="7863840" cy="320040"/>
          </a:xfrm>
          <a:prstGeom prst="rect">
            <a:avLst/>
          </a:prstGeom>
          <a:noFill/>
          <a:ln/>
        </p:spPr>
        <p:txBody>
          <a:bodyPr wrap="square" lIns="0" tIns="0" rIns="0" bIns="0" rtlCol="0" anchor="ctr"/>
          <a:lstStyle/>
          <a:p>
            <a:pPr marL="0" indent="0">
              <a:lnSpc>
                <a:spcPct val="130000"/>
              </a:lnSpc>
              <a:buNone/>
            </a:pPr>
            <a:r>
              <a:rPr lang="en-US" sz="900" dirty="0">
                <a:solidFill>
                  <a:srgbClr val="9899AC"/>
                </a:solidFill>
                <a:latin typeface="Calibri" pitchFamily="34" charset="0"/>
                <a:ea typeface="Calibri" pitchFamily="34" charset="-122"/>
                <a:cs typeface="Calibri" pitchFamily="34" charset="-120"/>
              </a:rPr>
              <a:t>Built Nebula Platform and Locus (locusdocs.com) end-to-end as a solo founder. Two shipping products, zero outsourced development.</a:t>
            </a:r>
            <a:endParaRPr lang="en-US" sz="900" dirty="0"/>
          </a:p>
        </p:txBody>
      </p:sp>
      <p:sp>
        <p:nvSpPr>
          <p:cNvPr id="16" name="Shape 13"/>
          <p:cNvSpPr/>
          <p:nvPr/>
        </p:nvSpPr>
        <p:spPr>
          <a:xfrm>
            <a:off x="457200" y="3236976"/>
            <a:ext cx="8229600" cy="658368"/>
          </a:xfrm>
          <a:prstGeom prst="rect">
            <a:avLst/>
          </a:prstGeom>
          <a:solidFill>
            <a:srgbClr val="111827"/>
          </a:solidFill>
          <a:ln w="6350">
            <a:solidFill>
              <a:srgbClr val="1A1335"/>
            </a:solidFill>
            <a:prstDash val="solid"/>
          </a:ln>
        </p:spPr>
        <p:txBody>
          <a:bodyPr/>
          <a:lstStyle/>
          <a:p>
            <a:endParaRPr lang="en-AU"/>
          </a:p>
        </p:txBody>
      </p:sp>
      <p:sp>
        <p:nvSpPr>
          <p:cNvPr id="17" name="Shape 14"/>
          <p:cNvSpPr/>
          <p:nvPr/>
        </p:nvSpPr>
        <p:spPr>
          <a:xfrm>
            <a:off x="457200" y="3236976"/>
            <a:ext cx="54864" cy="658368"/>
          </a:xfrm>
          <a:prstGeom prst="rect">
            <a:avLst/>
          </a:prstGeom>
          <a:solidFill>
            <a:srgbClr val="7C5BFB"/>
          </a:solidFill>
          <a:ln/>
        </p:spPr>
        <p:txBody>
          <a:bodyPr/>
          <a:lstStyle/>
          <a:p>
            <a:endParaRPr lang="en-AU"/>
          </a:p>
        </p:txBody>
      </p:sp>
      <p:sp>
        <p:nvSpPr>
          <p:cNvPr id="18" name="Text 15"/>
          <p:cNvSpPr/>
          <p:nvPr/>
        </p:nvSpPr>
        <p:spPr>
          <a:xfrm>
            <a:off x="658368" y="3310128"/>
            <a:ext cx="1828800" cy="201168"/>
          </a:xfrm>
          <a:prstGeom prst="rect">
            <a:avLst/>
          </a:prstGeom>
          <a:noFill/>
          <a:ln/>
        </p:spPr>
        <p:txBody>
          <a:bodyPr wrap="square" lIns="0" tIns="0" rIns="0" bIns="0" rtlCol="0" anchor="ctr"/>
          <a:lstStyle/>
          <a:p>
            <a:pPr marL="0" indent="0">
              <a:buNone/>
            </a:pPr>
            <a:r>
              <a:rPr lang="en-US" sz="1000" b="1" dirty="0">
                <a:solidFill>
                  <a:srgbClr val="E8E8F0"/>
                </a:solidFill>
                <a:latin typeface="Calibri" pitchFamily="34" charset="0"/>
                <a:ea typeface="Calibri" pitchFamily="34" charset="-122"/>
                <a:cs typeface="Calibri" pitchFamily="34" charset="-120"/>
              </a:rPr>
              <a:t>Prior Startup</a:t>
            </a:r>
            <a:endParaRPr lang="en-US" sz="1000" dirty="0"/>
          </a:p>
        </p:txBody>
      </p:sp>
      <p:sp>
        <p:nvSpPr>
          <p:cNvPr id="19" name="Text 16"/>
          <p:cNvSpPr/>
          <p:nvPr/>
        </p:nvSpPr>
        <p:spPr>
          <a:xfrm>
            <a:off x="658368" y="3511296"/>
            <a:ext cx="7863840" cy="320040"/>
          </a:xfrm>
          <a:prstGeom prst="rect">
            <a:avLst/>
          </a:prstGeom>
          <a:noFill/>
          <a:ln/>
        </p:spPr>
        <p:txBody>
          <a:bodyPr wrap="square" lIns="0" tIns="0" rIns="0" bIns="0" rtlCol="0" anchor="ctr"/>
          <a:lstStyle/>
          <a:p>
            <a:pPr marL="0" indent="0">
              <a:lnSpc>
                <a:spcPct val="130000"/>
              </a:lnSpc>
              <a:buNone/>
            </a:pPr>
            <a:r>
              <a:rPr lang="en-US" sz="900" dirty="0">
                <a:solidFill>
                  <a:srgbClr val="9899AC"/>
                </a:solidFill>
                <a:latin typeface="Calibri" pitchFamily="34" charset="0"/>
                <a:ea typeface="Calibri" pitchFamily="34" charset="-122"/>
                <a:cs typeface="Calibri" pitchFamily="34" charset="-120"/>
              </a:rPr>
              <a:t>Lavo (Australian hydrogen energy startup): investor relations, international JV partnerships. Understands fundraising and scaling.</a:t>
            </a:r>
            <a:endParaRPr lang="en-US" sz="900" dirty="0"/>
          </a:p>
        </p:txBody>
      </p:sp>
      <p:sp>
        <p:nvSpPr>
          <p:cNvPr id="20" name="Shape 17"/>
          <p:cNvSpPr/>
          <p:nvPr/>
        </p:nvSpPr>
        <p:spPr>
          <a:xfrm>
            <a:off x="457200" y="3986784"/>
            <a:ext cx="8229600" cy="658368"/>
          </a:xfrm>
          <a:prstGeom prst="rect">
            <a:avLst/>
          </a:prstGeom>
          <a:solidFill>
            <a:srgbClr val="111827"/>
          </a:solidFill>
          <a:ln w="6350">
            <a:solidFill>
              <a:srgbClr val="1A1335"/>
            </a:solidFill>
            <a:prstDash val="solid"/>
          </a:ln>
        </p:spPr>
        <p:txBody>
          <a:bodyPr/>
          <a:lstStyle/>
          <a:p>
            <a:endParaRPr lang="en-AU"/>
          </a:p>
        </p:txBody>
      </p:sp>
      <p:sp>
        <p:nvSpPr>
          <p:cNvPr id="21" name="Shape 18"/>
          <p:cNvSpPr/>
          <p:nvPr/>
        </p:nvSpPr>
        <p:spPr>
          <a:xfrm>
            <a:off x="457200" y="3986784"/>
            <a:ext cx="54864" cy="658368"/>
          </a:xfrm>
          <a:prstGeom prst="rect">
            <a:avLst/>
          </a:prstGeom>
          <a:solidFill>
            <a:srgbClr val="7C5BFB"/>
          </a:solidFill>
          <a:ln/>
        </p:spPr>
        <p:txBody>
          <a:bodyPr/>
          <a:lstStyle/>
          <a:p>
            <a:endParaRPr lang="en-AU"/>
          </a:p>
        </p:txBody>
      </p:sp>
      <p:sp>
        <p:nvSpPr>
          <p:cNvPr id="22" name="Text 19"/>
          <p:cNvSpPr/>
          <p:nvPr/>
        </p:nvSpPr>
        <p:spPr>
          <a:xfrm>
            <a:off x="658368" y="4059936"/>
            <a:ext cx="1828800" cy="201168"/>
          </a:xfrm>
          <a:prstGeom prst="rect">
            <a:avLst/>
          </a:prstGeom>
          <a:noFill/>
          <a:ln/>
        </p:spPr>
        <p:txBody>
          <a:bodyPr wrap="square" lIns="0" tIns="0" rIns="0" bIns="0" rtlCol="0" anchor="ctr"/>
          <a:lstStyle/>
          <a:p>
            <a:pPr marL="0" indent="0">
              <a:buNone/>
            </a:pPr>
            <a:r>
              <a:rPr lang="en-US" sz="1000" b="1" dirty="0">
                <a:solidFill>
                  <a:srgbClr val="E8E8F0"/>
                </a:solidFill>
                <a:latin typeface="Calibri" pitchFamily="34" charset="0"/>
                <a:ea typeface="Calibri" pitchFamily="34" charset="-122"/>
                <a:cs typeface="Calibri" pitchFamily="34" charset="-120"/>
              </a:rPr>
              <a:t>Academic</a:t>
            </a:r>
            <a:endParaRPr lang="en-US" sz="1000" dirty="0"/>
          </a:p>
        </p:txBody>
      </p:sp>
      <p:sp>
        <p:nvSpPr>
          <p:cNvPr id="23" name="Text 20"/>
          <p:cNvSpPr/>
          <p:nvPr/>
        </p:nvSpPr>
        <p:spPr>
          <a:xfrm>
            <a:off x="658368" y="4261104"/>
            <a:ext cx="7863840" cy="320040"/>
          </a:xfrm>
          <a:prstGeom prst="rect">
            <a:avLst/>
          </a:prstGeom>
          <a:noFill/>
          <a:ln/>
        </p:spPr>
        <p:txBody>
          <a:bodyPr wrap="square" lIns="0" tIns="0" rIns="0" bIns="0" rtlCol="0" anchor="ctr"/>
          <a:lstStyle/>
          <a:p>
            <a:pPr marL="0" indent="0">
              <a:lnSpc>
                <a:spcPct val="130000"/>
              </a:lnSpc>
              <a:buNone/>
            </a:pPr>
            <a:r>
              <a:rPr lang="en-US" sz="900" dirty="0">
                <a:solidFill>
                  <a:srgbClr val="9899AC"/>
                </a:solidFill>
                <a:latin typeface="Calibri" pitchFamily="34" charset="0"/>
                <a:ea typeface="Calibri" pitchFamily="34" charset="-122"/>
                <a:cs typeface="Calibri" pitchFamily="34" charset="-120"/>
              </a:rPr>
              <a:t>Two Masters degrees (University of Sydney, University of Leicester). Deep expertise in power systems and BESS dynamic modelling. Working toward RPEQ and CPEng.</a:t>
            </a:r>
            <a:endParaRPr lang="en-US" sz="900" dirty="0"/>
          </a:p>
        </p:txBody>
      </p:sp>
      <p:sp>
        <p:nvSpPr>
          <p:cNvPr id="24" name="Text 21"/>
          <p:cNvSpPr/>
          <p:nvPr/>
        </p:nvSpPr>
        <p:spPr>
          <a:xfrm>
            <a:off x="457200" y="4617720"/>
            <a:ext cx="8229600" cy="228600"/>
          </a:xfrm>
          <a:prstGeom prst="rect">
            <a:avLst/>
          </a:prstGeom>
          <a:noFill/>
          <a:ln/>
        </p:spPr>
        <p:txBody>
          <a:bodyPr wrap="square" lIns="0" tIns="0" rIns="0" bIns="0" rtlCol="0" anchor="ctr"/>
          <a:lstStyle/>
          <a:p>
            <a:pPr marL="0" indent="0">
              <a:buNone/>
            </a:pPr>
            <a:r>
              <a:rPr lang="en-US" sz="1000" b="1" dirty="0">
                <a:solidFill>
                  <a:srgbClr val="2DD4BF"/>
                </a:solidFill>
                <a:latin typeface="Calibri" pitchFamily="34" charset="0"/>
                <a:ea typeface="Calibri" pitchFamily="34" charset="-122"/>
                <a:cs typeface="Calibri" pitchFamily="34" charset="-120"/>
              </a:rPr>
              <a:t>Full-time on Nebula the day the SAFE closes.</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A0E1A"/>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11480" y="228600"/>
            <a:ext cx="201168" cy="201168"/>
          </a:xfrm>
          <a:prstGeom prst="rect">
            <a:avLst/>
          </a:prstGeom>
        </p:spPr>
      </p:pic>
      <p:sp>
        <p:nvSpPr>
          <p:cNvPr id="3" name="Text 0"/>
          <p:cNvSpPr/>
          <p:nvPr/>
        </p:nvSpPr>
        <p:spPr>
          <a:xfrm>
            <a:off x="658368" y="201168"/>
            <a:ext cx="1828800" cy="274320"/>
          </a:xfrm>
          <a:prstGeom prst="rect">
            <a:avLst/>
          </a:prstGeom>
          <a:noFill/>
          <a:ln/>
        </p:spPr>
        <p:txBody>
          <a:bodyPr wrap="square" lIns="0" tIns="0" rIns="0" bIns="0" rtlCol="0" anchor="ctr"/>
          <a:lstStyle/>
          <a:p>
            <a:pPr marL="0" indent="0">
              <a:buNone/>
            </a:pPr>
            <a:r>
              <a:rPr lang="en-US" sz="900" dirty="0">
                <a:solidFill>
                  <a:srgbClr val="9899AC"/>
                </a:solidFill>
                <a:latin typeface="Calibri" pitchFamily="34" charset="0"/>
                <a:ea typeface="Calibri" pitchFamily="34" charset="-122"/>
                <a:cs typeface="Calibri" pitchFamily="34" charset="-120"/>
              </a:rPr>
              <a:t>Nebula Platform</a:t>
            </a:r>
            <a:endParaRPr lang="en-US" sz="900" dirty="0"/>
          </a:p>
        </p:txBody>
      </p:sp>
      <p:sp>
        <p:nvSpPr>
          <p:cNvPr id="4" name="Text 1"/>
          <p:cNvSpPr/>
          <p:nvPr/>
        </p:nvSpPr>
        <p:spPr>
          <a:xfrm>
            <a:off x="8046720" y="4709160"/>
            <a:ext cx="731520" cy="274320"/>
          </a:xfrm>
          <a:prstGeom prst="rect">
            <a:avLst/>
          </a:prstGeom>
          <a:noFill/>
          <a:ln/>
        </p:spPr>
        <p:txBody>
          <a:bodyPr wrap="square" lIns="0" tIns="0" rIns="0" bIns="0" rtlCol="0" anchor="ctr"/>
          <a:lstStyle/>
          <a:p>
            <a:pPr marL="0" indent="0" algn="r">
              <a:buNone/>
            </a:pPr>
            <a:r>
              <a:rPr lang="en-US" sz="800" dirty="0">
                <a:solidFill>
                  <a:srgbClr val="5A5B6E"/>
                </a:solidFill>
                <a:latin typeface="Consolas" pitchFamily="34" charset="0"/>
                <a:ea typeface="Consolas" pitchFamily="34" charset="-122"/>
                <a:cs typeface="Consolas" pitchFamily="34" charset="-120"/>
              </a:rPr>
              <a:t>/12</a:t>
            </a:r>
            <a:endParaRPr lang="en-US" sz="800" dirty="0"/>
          </a:p>
        </p:txBody>
      </p:sp>
      <p:sp>
        <p:nvSpPr>
          <p:cNvPr id="5" name="Text 2"/>
          <p:cNvSpPr/>
          <p:nvPr/>
        </p:nvSpPr>
        <p:spPr>
          <a:xfrm>
            <a:off x="457200" y="640080"/>
            <a:ext cx="2743200" cy="274320"/>
          </a:xfrm>
          <a:prstGeom prst="rect">
            <a:avLst/>
          </a:prstGeom>
          <a:noFill/>
          <a:ln/>
        </p:spPr>
        <p:txBody>
          <a:bodyPr wrap="square" lIns="0" tIns="0" rIns="0" bIns="0" rtlCol="0" anchor="ctr"/>
          <a:lstStyle/>
          <a:p>
            <a:pPr marL="0" indent="0">
              <a:buNone/>
            </a:pPr>
            <a:r>
              <a:rPr lang="en-US" sz="800" kern="0" spc="400" dirty="0">
                <a:solidFill>
                  <a:srgbClr val="2DD4BF"/>
                </a:solidFill>
                <a:latin typeface="Consolas" pitchFamily="34" charset="0"/>
                <a:ea typeface="Consolas" pitchFamily="34" charset="-122"/>
                <a:cs typeface="Consolas" pitchFamily="34" charset="-120"/>
              </a:rPr>
              <a:t>THE HONEST SLIDE</a:t>
            </a:r>
            <a:endParaRPr lang="en-US" sz="800" dirty="0"/>
          </a:p>
        </p:txBody>
      </p:sp>
      <p:sp>
        <p:nvSpPr>
          <p:cNvPr id="6" name="Text 3"/>
          <p:cNvSpPr/>
          <p:nvPr/>
        </p:nvSpPr>
        <p:spPr>
          <a:xfrm>
            <a:off x="457200" y="914400"/>
            <a:ext cx="8229600" cy="457200"/>
          </a:xfrm>
          <a:prstGeom prst="rect">
            <a:avLst/>
          </a:prstGeom>
          <a:noFill/>
          <a:ln/>
        </p:spPr>
        <p:txBody>
          <a:bodyPr wrap="square" lIns="0" tIns="0" rIns="0" bIns="0" rtlCol="0" anchor="ctr"/>
          <a:lstStyle/>
          <a:p>
            <a:pPr marL="0" indent="0">
              <a:buNone/>
            </a:pPr>
            <a:r>
              <a:rPr lang="en-US" sz="2600" b="1" dirty="0">
                <a:solidFill>
                  <a:srgbClr val="E8E8F0"/>
                </a:solidFill>
                <a:latin typeface="Calibri" pitchFamily="34" charset="0"/>
                <a:ea typeface="Calibri" pitchFamily="34" charset="-122"/>
                <a:cs typeface="Calibri" pitchFamily="34" charset="-120"/>
              </a:rPr>
              <a:t>Own the weaknesses.</a:t>
            </a:r>
            <a:endParaRPr lang="en-US" sz="2600" dirty="0"/>
          </a:p>
        </p:txBody>
      </p:sp>
      <p:sp>
        <p:nvSpPr>
          <p:cNvPr id="7" name="Shape 4"/>
          <p:cNvSpPr/>
          <p:nvPr/>
        </p:nvSpPr>
        <p:spPr>
          <a:xfrm>
            <a:off x="457200" y="1554480"/>
            <a:ext cx="8229600" cy="960120"/>
          </a:xfrm>
          <a:prstGeom prst="rect">
            <a:avLst/>
          </a:prstGeom>
          <a:solidFill>
            <a:srgbClr val="111827"/>
          </a:solidFill>
          <a:ln w="6350">
            <a:solidFill>
              <a:srgbClr val="1A1335"/>
            </a:solidFill>
            <a:prstDash val="solid"/>
          </a:ln>
        </p:spPr>
        <p:txBody>
          <a:bodyPr/>
          <a:lstStyle/>
          <a:p>
            <a:endParaRPr lang="en-AU"/>
          </a:p>
        </p:txBody>
      </p:sp>
      <p:sp>
        <p:nvSpPr>
          <p:cNvPr id="8" name="Shape 5"/>
          <p:cNvSpPr/>
          <p:nvPr/>
        </p:nvSpPr>
        <p:spPr>
          <a:xfrm>
            <a:off x="457200" y="1554480"/>
            <a:ext cx="54864" cy="960120"/>
          </a:xfrm>
          <a:prstGeom prst="rect">
            <a:avLst/>
          </a:prstGeom>
          <a:solidFill>
            <a:srgbClr val="7C5BFB"/>
          </a:solidFill>
          <a:ln/>
        </p:spPr>
        <p:txBody>
          <a:bodyPr/>
          <a:lstStyle/>
          <a:p>
            <a:endParaRPr lang="en-AU"/>
          </a:p>
        </p:txBody>
      </p:sp>
      <p:sp>
        <p:nvSpPr>
          <p:cNvPr id="9" name="Text 6"/>
          <p:cNvSpPr/>
          <p:nvPr/>
        </p:nvSpPr>
        <p:spPr>
          <a:xfrm>
            <a:off x="685800" y="1645920"/>
            <a:ext cx="7818120" cy="228600"/>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Solo founder. No technical co-founder yet.</a:t>
            </a:r>
            <a:endParaRPr lang="en-US" sz="1100" dirty="0"/>
          </a:p>
        </p:txBody>
      </p:sp>
      <p:sp>
        <p:nvSpPr>
          <p:cNvPr id="10" name="Text 7"/>
          <p:cNvSpPr/>
          <p:nvPr/>
        </p:nvSpPr>
        <p:spPr>
          <a:xfrm>
            <a:off x="685800" y="1920240"/>
            <a:ext cx="7818120" cy="502920"/>
          </a:xfrm>
          <a:prstGeom prst="rect">
            <a:avLst/>
          </a:prstGeom>
          <a:noFill/>
          <a:ln/>
        </p:spPr>
        <p:txBody>
          <a:bodyPr wrap="square" lIns="0" tIns="0" rIns="0" bIns="0" rtlCol="0" anchor="ctr"/>
          <a:lstStyle/>
          <a:p>
            <a:pPr marL="0" indent="0">
              <a:lnSpc>
                <a:spcPct val="140000"/>
              </a:lnSpc>
              <a:buNone/>
            </a:pPr>
            <a:r>
              <a:rPr lang="en-US" sz="950" i="1" dirty="0">
                <a:solidFill>
                  <a:srgbClr val="9899AC"/>
                </a:solidFill>
                <a:latin typeface="Calibri" pitchFamily="34" charset="0"/>
                <a:ea typeface="Calibri" pitchFamily="34" charset="-122"/>
                <a:cs typeface="Calibri" pitchFamily="34" charset="-120"/>
              </a:rPr>
              <a:t>"If you want two founders who quit with just an idea, I am not your deal. If you want a founder who used his day job as a $60M sandbox to build, pilot, and patent before asking for a dollar, let's talk."</a:t>
            </a:r>
            <a:endParaRPr lang="en-US" sz="950" dirty="0"/>
          </a:p>
        </p:txBody>
      </p:sp>
      <p:sp>
        <p:nvSpPr>
          <p:cNvPr id="11" name="Shape 8"/>
          <p:cNvSpPr/>
          <p:nvPr/>
        </p:nvSpPr>
        <p:spPr>
          <a:xfrm>
            <a:off x="457200" y="2651760"/>
            <a:ext cx="8229600" cy="960120"/>
          </a:xfrm>
          <a:prstGeom prst="rect">
            <a:avLst/>
          </a:prstGeom>
          <a:solidFill>
            <a:srgbClr val="111827"/>
          </a:solidFill>
          <a:ln w="6350">
            <a:solidFill>
              <a:srgbClr val="1A1335"/>
            </a:solidFill>
            <a:prstDash val="solid"/>
          </a:ln>
        </p:spPr>
        <p:txBody>
          <a:bodyPr/>
          <a:lstStyle/>
          <a:p>
            <a:endParaRPr lang="en-AU"/>
          </a:p>
        </p:txBody>
      </p:sp>
      <p:sp>
        <p:nvSpPr>
          <p:cNvPr id="12" name="Shape 9"/>
          <p:cNvSpPr/>
          <p:nvPr/>
        </p:nvSpPr>
        <p:spPr>
          <a:xfrm>
            <a:off x="457200" y="2651760"/>
            <a:ext cx="54864" cy="960120"/>
          </a:xfrm>
          <a:prstGeom prst="rect">
            <a:avLst/>
          </a:prstGeom>
          <a:solidFill>
            <a:srgbClr val="2DD4BF"/>
          </a:solidFill>
          <a:ln/>
        </p:spPr>
        <p:txBody>
          <a:bodyPr/>
          <a:lstStyle/>
          <a:p>
            <a:endParaRPr lang="en-AU"/>
          </a:p>
        </p:txBody>
      </p:sp>
      <p:sp>
        <p:nvSpPr>
          <p:cNvPr id="13" name="Text 10"/>
          <p:cNvSpPr/>
          <p:nvPr/>
        </p:nvSpPr>
        <p:spPr>
          <a:xfrm>
            <a:off x="685800" y="2743200"/>
            <a:ext cx="7818120" cy="228600"/>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Day job. Full-time role on live EPC contracts.</a:t>
            </a:r>
            <a:endParaRPr lang="en-US" sz="1100" dirty="0"/>
          </a:p>
        </p:txBody>
      </p:sp>
      <p:sp>
        <p:nvSpPr>
          <p:cNvPr id="14" name="Text 11"/>
          <p:cNvSpPr/>
          <p:nvPr/>
        </p:nvSpPr>
        <p:spPr>
          <a:xfrm>
            <a:off x="685800" y="3017520"/>
            <a:ext cx="7818120" cy="502920"/>
          </a:xfrm>
          <a:prstGeom prst="rect">
            <a:avLst/>
          </a:prstGeom>
          <a:noFill/>
          <a:ln/>
        </p:spPr>
        <p:txBody>
          <a:bodyPr wrap="square" lIns="0" tIns="0" rIns="0" bIns="0" rtlCol="0" anchor="ctr"/>
          <a:lstStyle/>
          <a:p>
            <a:pPr marL="0" indent="0">
              <a:lnSpc>
                <a:spcPct val="140000"/>
              </a:lnSpc>
              <a:buNone/>
            </a:pPr>
            <a:r>
              <a:rPr lang="en-US" sz="950" i="1" dirty="0">
                <a:solidFill>
                  <a:srgbClr val="9899AC"/>
                </a:solidFill>
                <a:latin typeface="Calibri" pitchFamily="34" charset="0"/>
                <a:ea typeface="Calibri" pitchFamily="34" charset="-122"/>
                <a:cs typeface="Calibri" pitchFamily="34" charset="-120"/>
              </a:rPr>
              <a:t>"Full-time on Nebula the day the SAFE closes. The day job is not a distraction. It is where I run Nebula on live contracts and validate the product in real time."</a:t>
            </a:r>
            <a:endParaRPr lang="en-US" sz="950" dirty="0"/>
          </a:p>
        </p:txBody>
      </p:sp>
      <p:sp>
        <p:nvSpPr>
          <p:cNvPr id="15" name="Shape 12"/>
          <p:cNvSpPr/>
          <p:nvPr/>
        </p:nvSpPr>
        <p:spPr>
          <a:xfrm>
            <a:off x="457200" y="3749040"/>
            <a:ext cx="8229600" cy="960120"/>
          </a:xfrm>
          <a:prstGeom prst="rect">
            <a:avLst/>
          </a:prstGeom>
          <a:solidFill>
            <a:srgbClr val="111827"/>
          </a:solidFill>
          <a:ln w="6350">
            <a:solidFill>
              <a:srgbClr val="1A1335"/>
            </a:solidFill>
            <a:prstDash val="solid"/>
          </a:ln>
        </p:spPr>
        <p:txBody>
          <a:bodyPr/>
          <a:lstStyle/>
          <a:p>
            <a:endParaRPr lang="en-AU"/>
          </a:p>
        </p:txBody>
      </p:sp>
      <p:sp>
        <p:nvSpPr>
          <p:cNvPr id="16" name="Shape 13"/>
          <p:cNvSpPr/>
          <p:nvPr/>
        </p:nvSpPr>
        <p:spPr>
          <a:xfrm>
            <a:off x="457200" y="3749040"/>
            <a:ext cx="54864" cy="960120"/>
          </a:xfrm>
          <a:prstGeom prst="rect">
            <a:avLst/>
          </a:prstGeom>
          <a:solidFill>
            <a:srgbClr val="34D399"/>
          </a:solidFill>
          <a:ln/>
        </p:spPr>
        <p:txBody>
          <a:bodyPr/>
          <a:lstStyle/>
          <a:p>
            <a:endParaRPr lang="en-AU"/>
          </a:p>
        </p:txBody>
      </p:sp>
      <p:sp>
        <p:nvSpPr>
          <p:cNvPr id="17" name="Text 14"/>
          <p:cNvSpPr/>
          <p:nvPr/>
        </p:nvSpPr>
        <p:spPr>
          <a:xfrm>
            <a:off x="685800" y="3840480"/>
            <a:ext cx="7818120" cy="228600"/>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Second app. Timi also built Locus.</a:t>
            </a:r>
            <a:endParaRPr lang="en-US" sz="1100" dirty="0"/>
          </a:p>
        </p:txBody>
      </p:sp>
      <p:sp>
        <p:nvSpPr>
          <p:cNvPr id="18" name="Text 15"/>
          <p:cNvSpPr/>
          <p:nvPr/>
        </p:nvSpPr>
        <p:spPr>
          <a:xfrm>
            <a:off x="685800" y="4114800"/>
            <a:ext cx="7818120" cy="502920"/>
          </a:xfrm>
          <a:prstGeom prst="rect">
            <a:avLst/>
          </a:prstGeom>
          <a:noFill/>
          <a:ln/>
        </p:spPr>
        <p:txBody>
          <a:bodyPr wrap="square" lIns="0" tIns="0" rIns="0" bIns="0" rtlCol="0" anchor="ctr"/>
          <a:lstStyle/>
          <a:p>
            <a:pPr marL="0" indent="0">
              <a:lnSpc>
                <a:spcPct val="140000"/>
              </a:lnSpc>
              <a:buNone/>
            </a:pPr>
            <a:r>
              <a:rPr lang="en-US" sz="950" i="1" dirty="0">
                <a:solidFill>
                  <a:srgbClr val="9899AC"/>
                </a:solidFill>
                <a:latin typeface="Calibri" pitchFamily="34" charset="0"/>
                <a:ea typeface="Calibri" pitchFamily="34" charset="-122"/>
                <a:cs typeface="Calibri" pitchFamily="34" charset="-120"/>
              </a:rPr>
              <a:t>"Locus validated the extraction engine in production. It pays its own server bills. Nebula is the venture-scale business."</a:t>
            </a:r>
            <a:endParaRPr lang="en-US" sz="9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A0E1A"/>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11480" y="228600"/>
            <a:ext cx="201168" cy="201168"/>
          </a:xfrm>
          <a:prstGeom prst="rect">
            <a:avLst/>
          </a:prstGeom>
        </p:spPr>
      </p:pic>
      <p:sp>
        <p:nvSpPr>
          <p:cNvPr id="3" name="Text 0"/>
          <p:cNvSpPr/>
          <p:nvPr/>
        </p:nvSpPr>
        <p:spPr>
          <a:xfrm>
            <a:off x="658368" y="201168"/>
            <a:ext cx="1828800" cy="274320"/>
          </a:xfrm>
          <a:prstGeom prst="rect">
            <a:avLst/>
          </a:prstGeom>
          <a:noFill/>
          <a:ln/>
        </p:spPr>
        <p:txBody>
          <a:bodyPr wrap="square" lIns="0" tIns="0" rIns="0" bIns="0" rtlCol="0" anchor="ctr"/>
          <a:lstStyle/>
          <a:p>
            <a:pPr marL="0" indent="0">
              <a:buNone/>
            </a:pPr>
            <a:r>
              <a:rPr lang="en-US" sz="900" dirty="0">
                <a:solidFill>
                  <a:srgbClr val="9899AC"/>
                </a:solidFill>
                <a:latin typeface="Calibri" pitchFamily="34" charset="0"/>
                <a:ea typeface="Calibri" pitchFamily="34" charset="-122"/>
                <a:cs typeface="Calibri" pitchFamily="34" charset="-120"/>
              </a:rPr>
              <a:t>Nebula Platform</a:t>
            </a:r>
            <a:endParaRPr lang="en-US" sz="900" dirty="0"/>
          </a:p>
        </p:txBody>
      </p:sp>
      <p:sp>
        <p:nvSpPr>
          <p:cNvPr id="4" name="Text 1"/>
          <p:cNvSpPr/>
          <p:nvPr/>
        </p:nvSpPr>
        <p:spPr>
          <a:xfrm>
            <a:off x="8046720" y="4709160"/>
            <a:ext cx="731520" cy="274320"/>
          </a:xfrm>
          <a:prstGeom prst="rect">
            <a:avLst/>
          </a:prstGeom>
          <a:noFill/>
          <a:ln/>
        </p:spPr>
        <p:txBody>
          <a:bodyPr wrap="square" lIns="0" tIns="0" rIns="0" bIns="0" rtlCol="0" anchor="ctr"/>
          <a:lstStyle/>
          <a:p>
            <a:pPr marL="0" indent="0" algn="r">
              <a:buNone/>
            </a:pPr>
            <a:r>
              <a:rPr lang="en-US" sz="800" dirty="0">
                <a:solidFill>
                  <a:srgbClr val="5A5B6E"/>
                </a:solidFill>
                <a:latin typeface="Consolas" pitchFamily="34" charset="0"/>
                <a:ea typeface="Consolas" pitchFamily="34" charset="-122"/>
                <a:cs typeface="Consolas" pitchFamily="34" charset="-120"/>
              </a:rPr>
              <a:t>/13</a:t>
            </a:r>
            <a:endParaRPr lang="en-US" sz="800" dirty="0"/>
          </a:p>
        </p:txBody>
      </p:sp>
      <p:sp>
        <p:nvSpPr>
          <p:cNvPr id="5" name="Text 2"/>
          <p:cNvSpPr/>
          <p:nvPr/>
        </p:nvSpPr>
        <p:spPr>
          <a:xfrm>
            <a:off x="457200" y="640080"/>
            <a:ext cx="2743200" cy="274320"/>
          </a:xfrm>
          <a:prstGeom prst="rect">
            <a:avLst/>
          </a:prstGeom>
          <a:noFill/>
          <a:ln/>
        </p:spPr>
        <p:txBody>
          <a:bodyPr wrap="square" lIns="0" tIns="0" rIns="0" bIns="0" rtlCol="0" anchor="ctr"/>
          <a:lstStyle/>
          <a:p>
            <a:pPr marL="0" indent="0">
              <a:buNone/>
            </a:pPr>
            <a:r>
              <a:rPr lang="en-US" sz="800" kern="0" spc="400" dirty="0">
                <a:solidFill>
                  <a:srgbClr val="2DD4BF"/>
                </a:solidFill>
                <a:latin typeface="Consolas" pitchFamily="34" charset="0"/>
                <a:ea typeface="Consolas" pitchFamily="34" charset="-122"/>
                <a:cs typeface="Consolas" pitchFamily="34" charset="-120"/>
              </a:rPr>
              <a:t>THE ASK</a:t>
            </a:r>
            <a:endParaRPr lang="en-US" sz="800" dirty="0"/>
          </a:p>
        </p:txBody>
      </p:sp>
      <p:sp>
        <p:nvSpPr>
          <p:cNvPr id="6" name="Text 3"/>
          <p:cNvSpPr/>
          <p:nvPr/>
        </p:nvSpPr>
        <p:spPr>
          <a:xfrm>
            <a:off x="457200" y="914400"/>
            <a:ext cx="8229600" cy="502920"/>
          </a:xfrm>
          <a:prstGeom prst="rect">
            <a:avLst/>
          </a:prstGeom>
          <a:noFill/>
          <a:ln/>
        </p:spPr>
        <p:txBody>
          <a:bodyPr wrap="square" lIns="0" tIns="0" rIns="0" bIns="0" rtlCol="0" anchor="ctr"/>
          <a:lstStyle/>
          <a:p>
            <a:pPr marL="0" indent="0">
              <a:buNone/>
            </a:pPr>
            <a:r>
              <a:rPr lang="en-US" sz="2800" b="1" dirty="0">
                <a:solidFill>
                  <a:srgbClr val="E8E8F0"/>
                </a:solidFill>
                <a:latin typeface="Calibri" pitchFamily="34" charset="0"/>
                <a:ea typeface="Calibri" pitchFamily="34" charset="-122"/>
                <a:cs typeface="Calibri" pitchFamily="34" charset="-120"/>
              </a:rPr>
              <a:t>$380K Post-Money SAFE</a:t>
            </a:r>
            <a:endParaRPr lang="en-US" sz="2800" dirty="0"/>
          </a:p>
        </p:txBody>
      </p:sp>
      <p:sp>
        <p:nvSpPr>
          <p:cNvPr id="7" name="Shape 4"/>
          <p:cNvSpPr/>
          <p:nvPr/>
        </p:nvSpPr>
        <p:spPr>
          <a:xfrm>
            <a:off x="457200" y="1600200"/>
            <a:ext cx="1965960" cy="914400"/>
          </a:xfrm>
          <a:prstGeom prst="rect">
            <a:avLst/>
          </a:prstGeom>
          <a:solidFill>
            <a:srgbClr val="111827"/>
          </a:solidFill>
          <a:ln w="6350">
            <a:solidFill>
              <a:srgbClr val="1A1335"/>
            </a:solidFill>
            <a:prstDash val="solid"/>
          </a:ln>
        </p:spPr>
        <p:txBody>
          <a:bodyPr/>
          <a:lstStyle/>
          <a:p>
            <a:endParaRPr lang="en-AU"/>
          </a:p>
        </p:txBody>
      </p:sp>
      <p:sp>
        <p:nvSpPr>
          <p:cNvPr id="8" name="Text 5"/>
          <p:cNvSpPr/>
          <p:nvPr/>
        </p:nvSpPr>
        <p:spPr>
          <a:xfrm>
            <a:off x="566928" y="1691640"/>
            <a:ext cx="1746504" cy="411480"/>
          </a:xfrm>
          <a:prstGeom prst="rect">
            <a:avLst/>
          </a:prstGeom>
          <a:noFill/>
          <a:ln/>
        </p:spPr>
        <p:txBody>
          <a:bodyPr wrap="square" lIns="0" tIns="0" rIns="0" bIns="0" rtlCol="0" anchor="ctr"/>
          <a:lstStyle/>
          <a:p>
            <a:pPr marL="0" indent="0">
              <a:buNone/>
            </a:pPr>
            <a:r>
              <a:rPr lang="en-US" sz="2200" b="1" dirty="0">
                <a:solidFill>
                  <a:srgbClr val="7C5BFB"/>
                </a:solidFill>
                <a:latin typeface="Consolas" pitchFamily="34" charset="0"/>
                <a:ea typeface="Consolas" pitchFamily="34" charset="-122"/>
                <a:cs typeface="Consolas" pitchFamily="34" charset="-120"/>
              </a:rPr>
              <a:t>$380K</a:t>
            </a:r>
            <a:endParaRPr lang="en-US" sz="2200" dirty="0"/>
          </a:p>
        </p:txBody>
      </p:sp>
      <p:sp>
        <p:nvSpPr>
          <p:cNvPr id="9" name="Text 6"/>
          <p:cNvSpPr/>
          <p:nvPr/>
        </p:nvSpPr>
        <p:spPr>
          <a:xfrm>
            <a:off x="566928" y="2148840"/>
            <a:ext cx="1746504" cy="228600"/>
          </a:xfrm>
          <a:prstGeom prst="rect">
            <a:avLst/>
          </a:prstGeom>
          <a:noFill/>
          <a:ln/>
        </p:spPr>
        <p:txBody>
          <a:bodyPr wrap="square" lIns="0" tIns="0" rIns="0" bIns="0" rtlCol="0" anchor="ctr"/>
          <a:lstStyle/>
          <a:p>
            <a:pPr marL="0" indent="0">
              <a:buNone/>
            </a:pPr>
            <a:r>
              <a:rPr lang="en-US" sz="850" dirty="0">
                <a:solidFill>
                  <a:srgbClr val="9899AC"/>
                </a:solidFill>
                <a:latin typeface="Calibri" pitchFamily="34" charset="0"/>
                <a:ea typeface="Calibri" pitchFamily="34" charset="-122"/>
                <a:cs typeface="Calibri" pitchFamily="34" charset="-120"/>
              </a:rPr>
              <a:t>Raise Amount</a:t>
            </a:r>
            <a:endParaRPr lang="en-US" sz="850" dirty="0"/>
          </a:p>
        </p:txBody>
      </p:sp>
      <p:sp>
        <p:nvSpPr>
          <p:cNvPr id="10" name="Shape 7"/>
          <p:cNvSpPr/>
          <p:nvPr/>
        </p:nvSpPr>
        <p:spPr>
          <a:xfrm>
            <a:off x="2606040" y="1600200"/>
            <a:ext cx="1965960" cy="914400"/>
          </a:xfrm>
          <a:prstGeom prst="rect">
            <a:avLst/>
          </a:prstGeom>
          <a:solidFill>
            <a:srgbClr val="111827"/>
          </a:solidFill>
          <a:ln w="6350">
            <a:solidFill>
              <a:srgbClr val="1A1335"/>
            </a:solidFill>
            <a:prstDash val="solid"/>
          </a:ln>
        </p:spPr>
        <p:txBody>
          <a:bodyPr/>
          <a:lstStyle/>
          <a:p>
            <a:endParaRPr lang="en-AU"/>
          </a:p>
        </p:txBody>
      </p:sp>
      <p:sp>
        <p:nvSpPr>
          <p:cNvPr id="11" name="Text 8"/>
          <p:cNvSpPr/>
          <p:nvPr/>
        </p:nvSpPr>
        <p:spPr>
          <a:xfrm>
            <a:off x="2715768" y="1691640"/>
            <a:ext cx="1746504" cy="411480"/>
          </a:xfrm>
          <a:prstGeom prst="rect">
            <a:avLst/>
          </a:prstGeom>
          <a:noFill/>
          <a:ln/>
        </p:spPr>
        <p:txBody>
          <a:bodyPr wrap="square" lIns="0" tIns="0" rIns="0" bIns="0" rtlCol="0" anchor="ctr"/>
          <a:lstStyle/>
          <a:p>
            <a:pPr marL="0" indent="0">
              <a:buNone/>
            </a:pPr>
            <a:r>
              <a:rPr lang="en-US" sz="2200" b="1" dirty="0">
                <a:solidFill>
                  <a:srgbClr val="34D399"/>
                </a:solidFill>
                <a:latin typeface="Consolas" pitchFamily="34" charset="0"/>
                <a:ea typeface="Consolas" pitchFamily="34" charset="-122"/>
                <a:cs typeface="Consolas" pitchFamily="34" charset="-120"/>
              </a:rPr>
              <a:t>$3.5M</a:t>
            </a:r>
            <a:endParaRPr lang="en-US" sz="2200" dirty="0"/>
          </a:p>
        </p:txBody>
      </p:sp>
      <p:sp>
        <p:nvSpPr>
          <p:cNvPr id="12" name="Text 9"/>
          <p:cNvSpPr/>
          <p:nvPr/>
        </p:nvSpPr>
        <p:spPr>
          <a:xfrm>
            <a:off x="2715768" y="2148840"/>
            <a:ext cx="1746504" cy="228600"/>
          </a:xfrm>
          <a:prstGeom prst="rect">
            <a:avLst/>
          </a:prstGeom>
          <a:noFill/>
          <a:ln/>
        </p:spPr>
        <p:txBody>
          <a:bodyPr wrap="square" lIns="0" tIns="0" rIns="0" bIns="0" rtlCol="0" anchor="ctr"/>
          <a:lstStyle/>
          <a:p>
            <a:pPr marL="0" indent="0">
              <a:buNone/>
            </a:pPr>
            <a:r>
              <a:rPr lang="en-US" sz="850" dirty="0">
                <a:solidFill>
                  <a:srgbClr val="9899AC"/>
                </a:solidFill>
                <a:latin typeface="Calibri" pitchFamily="34" charset="0"/>
                <a:ea typeface="Calibri" pitchFamily="34" charset="-122"/>
                <a:cs typeface="Calibri" pitchFamily="34" charset="-120"/>
              </a:rPr>
              <a:t>Valuation Cap</a:t>
            </a:r>
            <a:endParaRPr lang="en-US" sz="850" dirty="0"/>
          </a:p>
        </p:txBody>
      </p:sp>
      <p:sp>
        <p:nvSpPr>
          <p:cNvPr id="13" name="Shape 10"/>
          <p:cNvSpPr/>
          <p:nvPr/>
        </p:nvSpPr>
        <p:spPr>
          <a:xfrm>
            <a:off x="4754880" y="1600200"/>
            <a:ext cx="1965960" cy="914400"/>
          </a:xfrm>
          <a:prstGeom prst="rect">
            <a:avLst/>
          </a:prstGeom>
          <a:solidFill>
            <a:srgbClr val="111827"/>
          </a:solidFill>
          <a:ln w="6350">
            <a:solidFill>
              <a:srgbClr val="1A1335"/>
            </a:solidFill>
            <a:prstDash val="solid"/>
          </a:ln>
        </p:spPr>
        <p:txBody>
          <a:bodyPr/>
          <a:lstStyle/>
          <a:p>
            <a:endParaRPr lang="en-AU"/>
          </a:p>
        </p:txBody>
      </p:sp>
      <p:sp>
        <p:nvSpPr>
          <p:cNvPr id="14" name="Text 11"/>
          <p:cNvSpPr/>
          <p:nvPr/>
        </p:nvSpPr>
        <p:spPr>
          <a:xfrm>
            <a:off x="4864608" y="1691640"/>
            <a:ext cx="1746504" cy="411480"/>
          </a:xfrm>
          <a:prstGeom prst="rect">
            <a:avLst/>
          </a:prstGeom>
          <a:noFill/>
          <a:ln/>
        </p:spPr>
        <p:txBody>
          <a:bodyPr wrap="square" lIns="0" tIns="0" rIns="0" bIns="0" rtlCol="0" anchor="ctr"/>
          <a:lstStyle/>
          <a:p>
            <a:pPr marL="0" indent="0">
              <a:buNone/>
            </a:pPr>
            <a:r>
              <a:rPr lang="en-US" sz="2200" b="1" dirty="0">
                <a:solidFill>
                  <a:srgbClr val="F0C040"/>
                </a:solidFill>
                <a:latin typeface="Consolas" pitchFamily="34" charset="0"/>
                <a:ea typeface="Consolas" pitchFamily="34" charset="-122"/>
                <a:cs typeface="Consolas" pitchFamily="34" charset="-120"/>
              </a:rPr>
              <a:t>16%</a:t>
            </a:r>
            <a:endParaRPr lang="en-US" sz="2200" dirty="0"/>
          </a:p>
        </p:txBody>
      </p:sp>
      <p:sp>
        <p:nvSpPr>
          <p:cNvPr id="15" name="Text 12"/>
          <p:cNvSpPr/>
          <p:nvPr/>
        </p:nvSpPr>
        <p:spPr>
          <a:xfrm>
            <a:off x="4864608" y="2148840"/>
            <a:ext cx="1746504" cy="228600"/>
          </a:xfrm>
          <a:prstGeom prst="rect">
            <a:avLst/>
          </a:prstGeom>
          <a:noFill/>
          <a:ln/>
        </p:spPr>
        <p:txBody>
          <a:bodyPr wrap="square" lIns="0" tIns="0" rIns="0" bIns="0" rtlCol="0" anchor="ctr"/>
          <a:lstStyle/>
          <a:p>
            <a:pPr marL="0" indent="0">
              <a:buNone/>
            </a:pPr>
            <a:r>
              <a:rPr lang="en-US" sz="850" dirty="0">
                <a:solidFill>
                  <a:srgbClr val="9899AC"/>
                </a:solidFill>
                <a:latin typeface="Calibri" pitchFamily="34" charset="0"/>
                <a:ea typeface="Calibri" pitchFamily="34" charset="-122"/>
                <a:cs typeface="Calibri" pitchFamily="34" charset="-120"/>
              </a:rPr>
              <a:t>Discount</a:t>
            </a:r>
            <a:endParaRPr lang="en-US" sz="850" dirty="0"/>
          </a:p>
        </p:txBody>
      </p:sp>
      <p:sp>
        <p:nvSpPr>
          <p:cNvPr id="16" name="Shape 13"/>
          <p:cNvSpPr/>
          <p:nvPr/>
        </p:nvSpPr>
        <p:spPr>
          <a:xfrm>
            <a:off x="6903720" y="1600200"/>
            <a:ext cx="1965960" cy="914400"/>
          </a:xfrm>
          <a:prstGeom prst="rect">
            <a:avLst/>
          </a:prstGeom>
          <a:solidFill>
            <a:srgbClr val="111827"/>
          </a:solidFill>
          <a:ln w="6350">
            <a:solidFill>
              <a:srgbClr val="1A1335"/>
            </a:solidFill>
            <a:prstDash val="solid"/>
          </a:ln>
        </p:spPr>
        <p:txBody>
          <a:bodyPr/>
          <a:lstStyle/>
          <a:p>
            <a:endParaRPr lang="en-AU"/>
          </a:p>
        </p:txBody>
      </p:sp>
      <p:sp>
        <p:nvSpPr>
          <p:cNvPr id="17" name="Text 14"/>
          <p:cNvSpPr/>
          <p:nvPr/>
        </p:nvSpPr>
        <p:spPr>
          <a:xfrm>
            <a:off x="7013448" y="1691640"/>
            <a:ext cx="1746504" cy="411480"/>
          </a:xfrm>
          <a:prstGeom prst="rect">
            <a:avLst/>
          </a:prstGeom>
          <a:noFill/>
          <a:ln/>
        </p:spPr>
        <p:txBody>
          <a:bodyPr wrap="square" lIns="0" tIns="0" rIns="0" bIns="0" rtlCol="0" anchor="ctr"/>
          <a:lstStyle/>
          <a:p>
            <a:pPr marL="0" indent="0">
              <a:buNone/>
            </a:pPr>
            <a:r>
              <a:rPr lang="en-US" sz="2200" b="1" dirty="0">
                <a:solidFill>
                  <a:srgbClr val="2DD4BF"/>
                </a:solidFill>
                <a:latin typeface="Consolas" pitchFamily="34" charset="0"/>
                <a:ea typeface="Consolas" pitchFamily="34" charset="-122"/>
                <a:cs typeface="Consolas" pitchFamily="34" charset="-120"/>
              </a:rPr>
              <a:t>10.86%</a:t>
            </a:r>
            <a:endParaRPr lang="en-US" sz="2200" dirty="0"/>
          </a:p>
        </p:txBody>
      </p:sp>
      <p:sp>
        <p:nvSpPr>
          <p:cNvPr id="18" name="Text 15"/>
          <p:cNvSpPr/>
          <p:nvPr/>
        </p:nvSpPr>
        <p:spPr>
          <a:xfrm>
            <a:off x="7013448" y="2148840"/>
            <a:ext cx="1746504" cy="228600"/>
          </a:xfrm>
          <a:prstGeom prst="rect">
            <a:avLst/>
          </a:prstGeom>
          <a:noFill/>
          <a:ln/>
        </p:spPr>
        <p:txBody>
          <a:bodyPr wrap="square" lIns="0" tIns="0" rIns="0" bIns="0" rtlCol="0" anchor="ctr"/>
          <a:lstStyle/>
          <a:p>
            <a:pPr marL="0" indent="0">
              <a:buNone/>
            </a:pPr>
            <a:r>
              <a:rPr lang="en-US" sz="850" dirty="0">
                <a:solidFill>
                  <a:srgbClr val="9899AC"/>
                </a:solidFill>
                <a:latin typeface="Calibri" pitchFamily="34" charset="0"/>
                <a:ea typeface="Calibri" pitchFamily="34" charset="-122"/>
                <a:cs typeface="Calibri" pitchFamily="34" charset="-120"/>
              </a:rPr>
              <a:t>Investor Ownership</a:t>
            </a:r>
            <a:endParaRPr lang="en-US" sz="850" dirty="0"/>
          </a:p>
        </p:txBody>
      </p:sp>
      <p:sp>
        <p:nvSpPr>
          <p:cNvPr id="19" name="Shape 16"/>
          <p:cNvSpPr/>
          <p:nvPr/>
        </p:nvSpPr>
        <p:spPr>
          <a:xfrm>
            <a:off x="457200" y="2743200"/>
            <a:ext cx="2651760" cy="685800"/>
          </a:xfrm>
          <a:prstGeom prst="rect">
            <a:avLst/>
          </a:prstGeom>
          <a:solidFill>
            <a:srgbClr val="111827"/>
          </a:solidFill>
          <a:ln w="6350">
            <a:solidFill>
              <a:srgbClr val="1A1335"/>
            </a:solidFill>
            <a:prstDash val="solid"/>
          </a:ln>
        </p:spPr>
        <p:txBody>
          <a:bodyPr/>
          <a:lstStyle/>
          <a:p>
            <a:endParaRPr lang="en-AU"/>
          </a:p>
        </p:txBody>
      </p:sp>
      <p:sp>
        <p:nvSpPr>
          <p:cNvPr id="20" name="Text 17"/>
          <p:cNvSpPr/>
          <p:nvPr/>
        </p:nvSpPr>
        <p:spPr>
          <a:xfrm>
            <a:off x="594360" y="2816352"/>
            <a:ext cx="2377440" cy="292608"/>
          </a:xfrm>
          <a:prstGeom prst="rect">
            <a:avLst/>
          </a:prstGeom>
          <a:noFill/>
          <a:ln/>
        </p:spPr>
        <p:txBody>
          <a:bodyPr wrap="square" lIns="0" tIns="0" rIns="0" bIns="0" rtlCol="0" anchor="ctr"/>
          <a:lstStyle/>
          <a:p>
            <a:pPr marL="0" indent="0">
              <a:buNone/>
            </a:pPr>
            <a:r>
              <a:rPr lang="en-US" sz="1600" b="1" dirty="0">
                <a:solidFill>
                  <a:srgbClr val="E8E8F0"/>
                </a:solidFill>
                <a:latin typeface="Consolas" pitchFamily="34" charset="0"/>
                <a:ea typeface="Consolas" pitchFamily="34" charset="-122"/>
                <a:cs typeface="Consolas" pitchFamily="34" charset="-120"/>
              </a:rPr>
              <a:t>$3.12M</a:t>
            </a:r>
            <a:endParaRPr lang="en-US" sz="1600" dirty="0"/>
          </a:p>
        </p:txBody>
      </p:sp>
      <p:sp>
        <p:nvSpPr>
          <p:cNvPr id="21" name="Text 18"/>
          <p:cNvSpPr/>
          <p:nvPr/>
        </p:nvSpPr>
        <p:spPr>
          <a:xfrm>
            <a:off x="594360" y="3108960"/>
            <a:ext cx="2377440" cy="228600"/>
          </a:xfrm>
          <a:prstGeom prst="rect">
            <a:avLst/>
          </a:prstGeom>
          <a:noFill/>
          <a:ln/>
        </p:spPr>
        <p:txBody>
          <a:bodyPr wrap="square" lIns="0" tIns="0" rIns="0" bIns="0" rtlCol="0" anchor="ctr"/>
          <a:lstStyle/>
          <a:p>
            <a:pPr marL="0" indent="0">
              <a:buNone/>
            </a:pPr>
            <a:r>
              <a:rPr lang="en-US" sz="850" dirty="0">
                <a:solidFill>
                  <a:srgbClr val="9899AC"/>
                </a:solidFill>
                <a:latin typeface="Calibri" pitchFamily="34" charset="0"/>
                <a:ea typeface="Calibri" pitchFamily="34" charset="-122"/>
                <a:cs typeface="Calibri" pitchFamily="34" charset="-120"/>
              </a:rPr>
              <a:t>Pre-money valuation</a:t>
            </a:r>
            <a:endParaRPr lang="en-US" sz="850" dirty="0"/>
          </a:p>
        </p:txBody>
      </p:sp>
      <p:sp>
        <p:nvSpPr>
          <p:cNvPr id="22" name="Shape 19"/>
          <p:cNvSpPr/>
          <p:nvPr/>
        </p:nvSpPr>
        <p:spPr>
          <a:xfrm>
            <a:off x="3291840" y="2743200"/>
            <a:ext cx="2651760" cy="685800"/>
          </a:xfrm>
          <a:prstGeom prst="rect">
            <a:avLst/>
          </a:prstGeom>
          <a:solidFill>
            <a:srgbClr val="111827"/>
          </a:solidFill>
          <a:ln w="6350">
            <a:solidFill>
              <a:srgbClr val="1A1335"/>
            </a:solidFill>
            <a:prstDash val="solid"/>
          </a:ln>
        </p:spPr>
        <p:txBody>
          <a:bodyPr/>
          <a:lstStyle/>
          <a:p>
            <a:endParaRPr lang="en-AU"/>
          </a:p>
        </p:txBody>
      </p:sp>
      <p:sp>
        <p:nvSpPr>
          <p:cNvPr id="23" name="Text 20"/>
          <p:cNvSpPr/>
          <p:nvPr/>
        </p:nvSpPr>
        <p:spPr>
          <a:xfrm>
            <a:off x="3429000" y="2816352"/>
            <a:ext cx="2377440" cy="292608"/>
          </a:xfrm>
          <a:prstGeom prst="rect">
            <a:avLst/>
          </a:prstGeom>
          <a:noFill/>
          <a:ln/>
        </p:spPr>
        <p:txBody>
          <a:bodyPr wrap="square" lIns="0" tIns="0" rIns="0" bIns="0" rtlCol="0" anchor="ctr"/>
          <a:lstStyle/>
          <a:p>
            <a:pPr marL="0" indent="0">
              <a:buNone/>
            </a:pPr>
            <a:r>
              <a:rPr lang="en-US" sz="1600" b="1" dirty="0">
                <a:solidFill>
                  <a:srgbClr val="E8E8F0"/>
                </a:solidFill>
                <a:latin typeface="Consolas" pitchFamily="34" charset="0"/>
                <a:ea typeface="Consolas" pitchFamily="34" charset="-122"/>
                <a:cs typeface="Consolas" pitchFamily="34" charset="-120"/>
              </a:rPr>
              <a:t>12</a:t>
            </a:r>
            <a:endParaRPr lang="en-US" sz="1600" dirty="0"/>
          </a:p>
        </p:txBody>
      </p:sp>
      <p:sp>
        <p:nvSpPr>
          <p:cNvPr id="24" name="Text 21"/>
          <p:cNvSpPr/>
          <p:nvPr/>
        </p:nvSpPr>
        <p:spPr>
          <a:xfrm>
            <a:off x="3429000" y="3108960"/>
            <a:ext cx="2377440" cy="228600"/>
          </a:xfrm>
          <a:prstGeom prst="rect">
            <a:avLst/>
          </a:prstGeom>
          <a:noFill/>
          <a:ln/>
        </p:spPr>
        <p:txBody>
          <a:bodyPr wrap="square" lIns="0" tIns="0" rIns="0" bIns="0" rtlCol="0" anchor="ctr"/>
          <a:lstStyle/>
          <a:p>
            <a:pPr marL="0" indent="0">
              <a:buNone/>
            </a:pPr>
            <a:r>
              <a:rPr lang="en-US" sz="850" dirty="0">
                <a:solidFill>
                  <a:srgbClr val="9899AC"/>
                </a:solidFill>
                <a:latin typeface="Calibri" pitchFamily="34" charset="0"/>
                <a:ea typeface="Calibri" pitchFamily="34" charset="-122"/>
                <a:cs typeface="Calibri" pitchFamily="34" charset="-120"/>
              </a:rPr>
              <a:t>Patent families filed</a:t>
            </a:r>
            <a:endParaRPr lang="en-US" sz="850" dirty="0"/>
          </a:p>
        </p:txBody>
      </p:sp>
      <p:sp>
        <p:nvSpPr>
          <p:cNvPr id="25" name="Shape 22"/>
          <p:cNvSpPr/>
          <p:nvPr/>
        </p:nvSpPr>
        <p:spPr>
          <a:xfrm>
            <a:off x="6126480" y="2743200"/>
            <a:ext cx="2743200" cy="685800"/>
          </a:xfrm>
          <a:prstGeom prst="rect">
            <a:avLst/>
          </a:prstGeom>
          <a:solidFill>
            <a:srgbClr val="111827"/>
          </a:solidFill>
          <a:ln w="6350">
            <a:solidFill>
              <a:srgbClr val="1A1335"/>
            </a:solidFill>
            <a:prstDash val="solid"/>
          </a:ln>
        </p:spPr>
        <p:txBody>
          <a:bodyPr/>
          <a:lstStyle/>
          <a:p>
            <a:endParaRPr lang="en-AU"/>
          </a:p>
        </p:txBody>
      </p:sp>
      <p:sp>
        <p:nvSpPr>
          <p:cNvPr id="26" name="Text 23"/>
          <p:cNvSpPr/>
          <p:nvPr/>
        </p:nvSpPr>
        <p:spPr>
          <a:xfrm>
            <a:off x="6263640" y="2816352"/>
            <a:ext cx="2377440" cy="292608"/>
          </a:xfrm>
          <a:prstGeom prst="rect">
            <a:avLst/>
          </a:prstGeom>
          <a:noFill/>
          <a:ln/>
        </p:spPr>
        <p:txBody>
          <a:bodyPr wrap="square" lIns="0" tIns="0" rIns="0" bIns="0" rtlCol="0" anchor="ctr"/>
          <a:lstStyle/>
          <a:p>
            <a:pPr marL="0" indent="0">
              <a:buNone/>
            </a:pPr>
            <a:r>
              <a:rPr lang="en-US" sz="1600" b="1" dirty="0">
                <a:solidFill>
                  <a:srgbClr val="E8E8F0"/>
                </a:solidFill>
                <a:latin typeface="Consolas" pitchFamily="34" charset="0"/>
                <a:ea typeface="Consolas" pitchFamily="34" charset="-122"/>
                <a:cs typeface="Consolas" pitchFamily="34" charset="-120"/>
              </a:rPr>
              <a:t>18 mo</a:t>
            </a:r>
            <a:endParaRPr lang="en-US" sz="1600" dirty="0"/>
          </a:p>
        </p:txBody>
      </p:sp>
      <p:sp>
        <p:nvSpPr>
          <p:cNvPr id="27" name="Text 24"/>
          <p:cNvSpPr/>
          <p:nvPr/>
        </p:nvSpPr>
        <p:spPr>
          <a:xfrm>
            <a:off x="6263640" y="3108960"/>
            <a:ext cx="2377440" cy="228600"/>
          </a:xfrm>
          <a:prstGeom prst="rect">
            <a:avLst/>
          </a:prstGeom>
          <a:noFill/>
          <a:ln/>
        </p:spPr>
        <p:txBody>
          <a:bodyPr wrap="square" lIns="0" tIns="0" rIns="0" bIns="0" rtlCol="0" anchor="ctr"/>
          <a:lstStyle/>
          <a:p>
            <a:pPr marL="0" indent="0">
              <a:buNone/>
            </a:pPr>
            <a:r>
              <a:rPr lang="en-US" sz="850" dirty="0">
                <a:solidFill>
                  <a:srgbClr val="9899AC"/>
                </a:solidFill>
                <a:latin typeface="Calibri" pitchFamily="34" charset="0"/>
                <a:ea typeface="Calibri" pitchFamily="34" charset="-122"/>
                <a:cs typeface="Calibri" pitchFamily="34" charset="-120"/>
              </a:rPr>
              <a:t>Runway to Seed</a:t>
            </a:r>
            <a:endParaRPr lang="en-US" sz="850" dirty="0"/>
          </a:p>
        </p:txBody>
      </p:sp>
      <p:sp>
        <p:nvSpPr>
          <p:cNvPr id="28" name="Text 25"/>
          <p:cNvSpPr/>
          <p:nvPr/>
        </p:nvSpPr>
        <p:spPr>
          <a:xfrm>
            <a:off x="467477" y="3569767"/>
            <a:ext cx="8229600" cy="228600"/>
          </a:xfrm>
          <a:prstGeom prst="rect">
            <a:avLst/>
          </a:prstGeom>
          <a:noFill/>
          <a:ln/>
        </p:spPr>
        <p:txBody>
          <a:bodyPr wrap="square" lIns="0" tIns="0" rIns="0" bIns="0" rtlCol="0" anchor="ctr"/>
          <a:lstStyle/>
          <a:p>
            <a:pPr marL="0" indent="0">
              <a:buNone/>
            </a:pPr>
            <a:r>
              <a:rPr lang="en-US" sz="900" kern="0" spc="200" dirty="0">
                <a:solidFill>
                  <a:srgbClr val="34D399"/>
                </a:solidFill>
                <a:latin typeface="Consolas" pitchFamily="34" charset="0"/>
                <a:ea typeface="Consolas" pitchFamily="34" charset="-122"/>
                <a:cs typeface="Consolas" pitchFamily="34" charset="-120"/>
              </a:rPr>
              <a:t>ESIC qualified</a:t>
            </a:r>
            <a:endParaRPr lang="en-US" sz="900" dirty="0"/>
          </a:p>
        </p:txBody>
      </p:sp>
      <p:sp>
        <p:nvSpPr>
          <p:cNvPr id="29" name="Shape 26"/>
          <p:cNvSpPr/>
          <p:nvPr/>
        </p:nvSpPr>
        <p:spPr>
          <a:xfrm>
            <a:off x="457200" y="3840480"/>
            <a:ext cx="8412480" cy="908528"/>
          </a:xfrm>
          <a:prstGeom prst="rect">
            <a:avLst/>
          </a:prstGeom>
          <a:solidFill>
            <a:srgbClr val="111827"/>
          </a:solidFill>
          <a:ln w="6350">
            <a:solidFill>
              <a:srgbClr val="1A1335"/>
            </a:solidFill>
            <a:prstDash val="solid"/>
          </a:ln>
        </p:spPr>
        <p:txBody>
          <a:bodyPr/>
          <a:lstStyle/>
          <a:p>
            <a:endParaRPr lang="en-AU"/>
          </a:p>
        </p:txBody>
      </p:sp>
      <p:sp>
        <p:nvSpPr>
          <p:cNvPr id="30" name="Text 27"/>
          <p:cNvSpPr/>
          <p:nvPr/>
        </p:nvSpPr>
        <p:spPr>
          <a:xfrm>
            <a:off x="566928" y="3931920"/>
            <a:ext cx="7955280" cy="685800"/>
          </a:xfrm>
          <a:prstGeom prst="rect">
            <a:avLst/>
          </a:prstGeom>
          <a:noFill/>
          <a:ln/>
        </p:spPr>
        <p:txBody>
          <a:bodyPr wrap="square" lIns="0" tIns="0" rIns="0" bIns="0" rtlCol="0" anchor="ctr"/>
          <a:lstStyle/>
          <a:p>
            <a:pPr marL="0" indent="0">
              <a:lnSpc>
                <a:spcPct val="150000"/>
              </a:lnSpc>
              <a:buNone/>
            </a:pPr>
            <a:r>
              <a:rPr lang="en-US" sz="1000" b="1" dirty="0">
                <a:solidFill>
                  <a:srgbClr val="2DD4BF"/>
                </a:solidFill>
                <a:latin typeface="Calibri" pitchFamily="34" charset="0"/>
                <a:ea typeface="Calibri" pitchFamily="34" charset="-122"/>
                <a:cs typeface="Calibri" pitchFamily="34" charset="-120"/>
              </a:rPr>
              <a:t>Full-time on Nebula the day the SAFE closes.</a:t>
            </a:r>
            <a:endParaRPr lang="en-US" sz="1000" dirty="0"/>
          </a:p>
          <a:p>
            <a:pPr marL="0" indent="0">
              <a:lnSpc>
                <a:spcPct val="150000"/>
              </a:lnSpc>
              <a:buNone/>
            </a:pPr>
            <a:r>
              <a:rPr lang="en-US" sz="900" dirty="0">
                <a:solidFill>
                  <a:srgbClr val="9899AC"/>
                </a:solidFill>
                <a:latin typeface="Calibri" pitchFamily="34" charset="0"/>
                <a:ea typeface="Calibri" pitchFamily="34" charset="-122"/>
                <a:cs typeface="Calibri" pitchFamily="34" charset="-120"/>
              </a:rPr>
              <a:t>First capital deployed: one enterprise sales hire and first paying customer within 90 days.</a:t>
            </a:r>
            <a:endParaRPr lang="en-US" sz="1000" dirty="0"/>
          </a:p>
          <a:p>
            <a:pPr marL="0" indent="0">
              <a:lnSpc>
                <a:spcPct val="150000"/>
              </a:lnSpc>
              <a:buNone/>
            </a:pPr>
            <a:r>
              <a:rPr lang="en-US" sz="900" dirty="0">
                <a:solidFill>
                  <a:srgbClr val="9899AC"/>
                </a:solidFill>
                <a:latin typeface="Calibri" pitchFamily="34" charset="0"/>
                <a:ea typeface="Calibri" pitchFamily="34" charset="-122"/>
                <a:cs typeface="Calibri" pitchFamily="34" charset="-120"/>
              </a:rPr>
              <a:t>Shipped product with live pilot data. 12 patent families protecting the full enforcement stack.</a:t>
            </a:r>
            <a:endParaRPr lang="en-US" sz="1000" dirty="0"/>
          </a:p>
          <a:p>
            <a:pPr marL="0" indent="0">
              <a:lnSpc>
                <a:spcPct val="150000"/>
              </a:lnSpc>
              <a:buNone/>
            </a:pPr>
            <a:r>
              <a:rPr lang="en-US" sz="900" dirty="0">
                <a:solidFill>
                  <a:srgbClr val="9899AC"/>
                </a:solidFill>
                <a:latin typeface="Calibri" pitchFamily="34" charset="0"/>
                <a:ea typeface="Calibri" pitchFamily="34" charset="-122"/>
                <a:cs typeface="Calibri" pitchFamily="34" charset="-120"/>
              </a:rPr>
              <a:t>Locus validated the extraction engine in production. It pays its own server bills. Nebula is the venture-scale business.</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A0E1A"/>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332075" y="1120350"/>
            <a:ext cx="479850" cy="479850"/>
          </a:xfrm>
          <a:prstGeom prst="rect">
            <a:avLst/>
          </a:prstGeom>
        </p:spPr>
      </p:pic>
      <p:sp>
        <p:nvSpPr>
          <p:cNvPr id="3" name="Text 0"/>
          <p:cNvSpPr/>
          <p:nvPr/>
        </p:nvSpPr>
        <p:spPr>
          <a:xfrm>
            <a:off x="914400" y="1563708"/>
            <a:ext cx="7315200" cy="365760"/>
          </a:xfrm>
          <a:prstGeom prst="rect">
            <a:avLst/>
          </a:prstGeom>
          <a:noFill/>
          <a:ln/>
        </p:spPr>
        <p:txBody>
          <a:bodyPr wrap="square" lIns="0" tIns="0" rIns="0" bIns="0" rtlCol="0" anchor="ctr"/>
          <a:lstStyle/>
          <a:p>
            <a:pPr marL="0" indent="0" algn="ctr">
              <a:buNone/>
            </a:pPr>
            <a:r>
              <a:rPr lang="en-US" sz="1000" b="1" kern="0" spc="400" dirty="0">
                <a:solidFill>
                  <a:srgbClr val="FDDC5C"/>
                </a:solidFill>
                <a:latin typeface="Consolas" pitchFamily="34" charset="0"/>
                <a:ea typeface="Consolas" pitchFamily="34" charset="-122"/>
                <a:cs typeface="Arial" panose="020B0604020202020204" pitchFamily="34" charset="0"/>
              </a:rPr>
              <a:t>N E B U L A   P L A T F O R M</a:t>
            </a:r>
            <a:endParaRPr lang="en-US" sz="1000" b="1" dirty="0">
              <a:solidFill>
                <a:srgbClr val="FDDC5C"/>
              </a:solidFill>
            </a:endParaRPr>
          </a:p>
        </p:txBody>
      </p:sp>
      <p:sp>
        <p:nvSpPr>
          <p:cNvPr id="4" name="Text 1"/>
          <p:cNvSpPr/>
          <p:nvPr/>
        </p:nvSpPr>
        <p:spPr>
          <a:xfrm>
            <a:off x="914400" y="2286000"/>
            <a:ext cx="7315200" cy="1188720"/>
          </a:xfrm>
          <a:prstGeom prst="rect">
            <a:avLst/>
          </a:prstGeom>
          <a:noFill/>
          <a:ln/>
        </p:spPr>
        <p:txBody>
          <a:bodyPr wrap="square" lIns="0" tIns="0" rIns="0" bIns="0" rtlCol="0" anchor="ctr"/>
          <a:lstStyle/>
          <a:p>
            <a:pPr marL="0" indent="0" algn="ctr">
              <a:lnSpc>
                <a:spcPct val="150000"/>
              </a:lnSpc>
              <a:buNone/>
            </a:pPr>
            <a:r>
              <a:rPr lang="en-US" sz="1800" b="1" dirty="0">
                <a:solidFill>
                  <a:srgbClr val="E8E8F0"/>
                </a:solidFill>
                <a:latin typeface="Calibri" pitchFamily="34" charset="0"/>
                <a:ea typeface="Calibri" pitchFamily="34" charset="-122"/>
                <a:cs typeface="Calibri" pitchFamily="34" charset="-120"/>
              </a:rPr>
              <a:t>A credit score for contractors.</a:t>
            </a:r>
            <a:endParaRPr lang="en-US" sz="1800" dirty="0"/>
          </a:p>
          <a:p>
            <a:pPr marL="0" indent="0" algn="ctr">
              <a:lnSpc>
                <a:spcPct val="150000"/>
              </a:lnSpc>
              <a:buNone/>
            </a:pPr>
            <a:r>
              <a:rPr lang="en-US" sz="1800" b="1" dirty="0">
                <a:solidFill>
                  <a:srgbClr val="7C5BFB"/>
                </a:solidFill>
                <a:latin typeface="Calibri" pitchFamily="34" charset="0"/>
                <a:ea typeface="Calibri" pitchFamily="34" charset="-122"/>
                <a:cs typeface="Calibri" pitchFamily="34" charset="-120"/>
              </a:rPr>
              <a:t>Enforce contracts automatically.</a:t>
            </a:r>
            <a:endParaRPr lang="en-US" sz="1800" dirty="0"/>
          </a:p>
          <a:p>
            <a:pPr marL="0" indent="0" algn="ctr">
              <a:lnSpc>
                <a:spcPct val="150000"/>
              </a:lnSpc>
              <a:buNone/>
            </a:pPr>
            <a:r>
              <a:rPr lang="en-US" sz="1800" b="1" dirty="0">
                <a:solidFill>
                  <a:srgbClr val="2DD4BF"/>
                </a:solidFill>
                <a:latin typeface="Calibri" pitchFamily="34" charset="0"/>
                <a:ea typeface="Calibri" pitchFamily="34" charset="-122"/>
                <a:cs typeface="Calibri" pitchFamily="34" charset="-120"/>
              </a:rPr>
              <a:t>Build reputation that follows.</a:t>
            </a:r>
            <a:endParaRPr lang="en-US" sz="1800" dirty="0"/>
          </a:p>
        </p:txBody>
      </p:sp>
      <p:sp>
        <p:nvSpPr>
          <p:cNvPr id="5" name="Text 2"/>
          <p:cNvSpPr/>
          <p:nvPr/>
        </p:nvSpPr>
        <p:spPr>
          <a:xfrm>
            <a:off x="914400" y="3429000"/>
            <a:ext cx="7315200" cy="320040"/>
          </a:xfrm>
          <a:prstGeom prst="rect">
            <a:avLst/>
          </a:prstGeom>
          <a:noFill/>
          <a:ln/>
        </p:spPr>
        <p:txBody>
          <a:bodyPr wrap="square" lIns="0" tIns="0" rIns="0" bIns="0" rtlCol="0" anchor="ctr"/>
          <a:lstStyle/>
          <a:p>
            <a:pPr marL="0" indent="0" algn="ctr">
              <a:buNone/>
            </a:pPr>
            <a:r>
              <a:rPr lang="en-US" sz="1100" i="1" dirty="0">
                <a:solidFill>
                  <a:srgbClr val="9899AC"/>
                </a:solidFill>
                <a:latin typeface="Calibri" pitchFamily="34" charset="0"/>
                <a:ea typeface="Calibri" pitchFamily="34" charset="-122"/>
                <a:cs typeface="Calibri" pitchFamily="34" charset="-120"/>
              </a:rPr>
              <a:t>The founder lives the problem every day.</a:t>
            </a:r>
            <a:endParaRPr lang="en-US" sz="1100" dirty="0"/>
          </a:p>
        </p:txBody>
      </p:sp>
      <p:sp>
        <p:nvSpPr>
          <p:cNvPr id="6" name="Text 3"/>
          <p:cNvSpPr/>
          <p:nvPr/>
        </p:nvSpPr>
        <p:spPr>
          <a:xfrm>
            <a:off x="914400" y="3840480"/>
            <a:ext cx="7315200" cy="274320"/>
          </a:xfrm>
          <a:prstGeom prst="rect">
            <a:avLst/>
          </a:prstGeom>
          <a:noFill/>
          <a:ln/>
        </p:spPr>
        <p:txBody>
          <a:bodyPr wrap="square" lIns="0" tIns="0" rIns="0" bIns="0" rtlCol="0" anchor="ctr"/>
          <a:lstStyle/>
          <a:p>
            <a:pPr marL="0" indent="0" algn="ctr">
              <a:buNone/>
            </a:pPr>
            <a:r>
              <a:rPr lang="en-US" sz="1000" dirty="0">
                <a:solidFill>
                  <a:srgbClr val="F0C040"/>
                </a:solidFill>
                <a:latin typeface="Calibri" pitchFamily="34" charset="0"/>
                <a:ea typeface="Calibri" pitchFamily="34" charset="-122"/>
                <a:cs typeface="Calibri" pitchFamily="34" charset="-120"/>
              </a:rPr>
              <a:t>timi@nebulaplatform.com.au</a:t>
            </a:r>
            <a:endParaRPr lang="en-US" sz="1000" dirty="0"/>
          </a:p>
        </p:txBody>
      </p:sp>
      <p:sp>
        <p:nvSpPr>
          <p:cNvPr id="7" name="Text 4"/>
          <p:cNvSpPr/>
          <p:nvPr/>
        </p:nvSpPr>
        <p:spPr>
          <a:xfrm>
            <a:off x="914400" y="4114800"/>
            <a:ext cx="7315200" cy="228600"/>
          </a:xfrm>
          <a:prstGeom prst="rect">
            <a:avLst/>
          </a:prstGeom>
          <a:noFill/>
          <a:ln/>
        </p:spPr>
        <p:txBody>
          <a:bodyPr wrap="square" lIns="0" tIns="0" rIns="0" bIns="0" rtlCol="0" anchor="ctr"/>
          <a:lstStyle/>
          <a:p>
            <a:pPr marL="0" indent="0" algn="ctr">
              <a:buNone/>
            </a:pPr>
            <a:r>
              <a:rPr lang="en-US" sz="800" dirty="0">
                <a:solidFill>
                  <a:srgbClr val="5A5B6E"/>
                </a:solidFill>
                <a:latin typeface="Calibri" pitchFamily="34" charset="0"/>
                <a:ea typeface="Calibri" pitchFamily="34" charset="-122"/>
                <a:cs typeface="Calibri" pitchFamily="34" charset="-120"/>
              </a:rPr>
              <a:t>nebulaplatform.com.au   |   invest.nebulaplatform.com.au</a:t>
            </a:r>
            <a:endParaRPr lang="en-US" sz="800" dirty="0"/>
          </a:p>
        </p:txBody>
      </p:sp>
      <p:sp>
        <p:nvSpPr>
          <p:cNvPr id="9" name="Text 6"/>
          <p:cNvSpPr/>
          <p:nvPr/>
        </p:nvSpPr>
        <p:spPr>
          <a:xfrm>
            <a:off x="914400" y="4572000"/>
            <a:ext cx="7315200" cy="228600"/>
          </a:xfrm>
          <a:prstGeom prst="rect">
            <a:avLst/>
          </a:prstGeom>
          <a:noFill/>
          <a:ln/>
        </p:spPr>
        <p:txBody>
          <a:bodyPr wrap="square" lIns="0" tIns="0" rIns="0" bIns="0" rtlCol="0" anchor="ctr"/>
          <a:lstStyle/>
          <a:p>
            <a:pPr marL="0" indent="0" algn="ctr">
              <a:buNone/>
            </a:pPr>
            <a:r>
              <a:rPr lang="en-US" sz="700" dirty="0">
                <a:solidFill>
                  <a:srgbClr val="5A5B6E"/>
                </a:solidFill>
                <a:latin typeface="Calibri" pitchFamily="34" charset="0"/>
                <a:ea typeface="Calibri" pitchFamily="34" charset="-122"/>
                <a:cs typeface="Calibri" pitchFamily="34" charset="-120"/>
              </a:rPr>
              <a:t>Nebula Platform Pty Ltd  |  ACN 667 540 025  |  Confidential  |  2026</a:t>
            </a:r>
            <a:endParaRPr lang="en-US" sz="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A0E1A"/>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11480" y="228600"/>
            <a:ext cx="201168" cy="201168"/>
          </a:xfrm>
          <a:prstGeom prst="rect">
            <a:avLst/>
          </a:prstGeom>
        </p:spPr>
      </p:pic>
      <p:sp>
        <p:nvSpPr>
          <p:cNvPr id="3" name="Text 0"/>
          <p:cNvSpPr/>
          <p:nvPr/>
        </p:nvSpPr>
        <p:spPr>
          <a:xfrm>
            <a:off x="658368" y="201168"/>
            <a:ext cx="1828800" cy="274320"/>
          </a:xfrm>
          <a:prstGeom prst="rect">
            <a:avLst/>
          </a:prstGeom>
          <a:noFill/>
          <a:ln/>
        </p:spPr>
        <p:txBody>
          <a:bodyPr wrap="square" lIns="0" tIns="0" rIns="0" bIns="0" rtlCol="0" anchor="ctr"/>
          <a:lstStyle/>
          <a:p>
            <a:pPr marL="0" indent="0">
              <a:buNone/>
            </a:pPr>
            <a:r>
              <a:rPr lang="en-US" sz="900" dirty="0">
                <a:solidFill>
                  <a:srgbClr val="9899AC"/>
                </a:solidFill>
                <a:latin typeface="Calibri" pitchFamily="34" charset="0"/>
                <a:ea typeface="Calibri" pitchFamily="34" charset="-122"/>
                <a:cs typeface="Calibri" pitchFamily="34" charset="-120"/>
              </a:rPr>
              <a:t>Nebula Platform</a:t>
            </a:r>
            <a:endParaRPr lang="en-US" sz="900" dirty="0"/>
          </a:p>
        </p:txBody>
      </p:sp>
      <p:sp>
        <p:nvSpPr>
          <p:cNvPr id="4" name="Text 1"/>
          <p:cNvSpPr/>
          <p:nvPr/>
        </p:nvSpPr>
        <p:spPr>
          <a:xfrm>
            <a:off x="8046720" y="4709160"/>
            <a:ext cx="731520" cy="274320"/>
          </a:xfrm>
          <a:prstGeom prst="rect">
            <a:avLst/>
          </a:prstGeom>
          <a:noFill/>
          <a:ln/>
        </p:spPr>
        <p:txBody>
          <a:bodyPr wrap="square" lIns="0" tIns="0" rIns="0" bIns="0" rtlCol="0" anchor="ctr"/>
          <a:lstStyle/>
          <a:p>
            <a:pPr marL="0" indent="0" algn="r">
              <a:buNone/>
            </a:pPr>
            <a:r>
              <a:rPr lang="en-US" sz="800" dirty="0">
                <a:solidFill>
                  <a:srgbClr val="5A5B6E"/>
                </a:solidFill>
                <a:latin typeface="Consolas" pitchFamily="34" charset="0"/>
                <a:ea typeface="Consolas" pitchFamily="34" charset="-122"/>
                <a:cs typeface="Consolas" pitchFamily="34" charset="-120"/>
              </a:rPr>
              <a:t>/02</a:t>
            </a:r>
            <a:endParaRPr lang="en-US" sz="800" dirty="0"/>
          </a:p>
        </p:txBody>
      </p:sp>
      <p:sp>
        <p:nvSpPr>
          <p:cNvPr id="5" name="Text 2"/>
          <p:cNvSpPr/>
          <p:nvPr/>
        </p:nvSpPr>
        <p:spPr>
          <a:xfrm>
            <a:off x="457200" y="640080"/>
            <a:ext cx="2743200" cy="274320"/>
          </a:xfrm>
          <a:prstGeom prst="rect">
            <a:avLst/>
          </a:prstGeom>
          <a:noFill/>
          <a:ln/>
        </p:spPr>
        <p:txBody>
          <a:bodyPr wrap="square" lIns="0" tIns="0" rIns="0" bIns="0" rtlCol="0" anchor="ctr"/>
          <a:lstStyle/>
          <a:p>
            <a:pPr marL="0" indent="0">
              <a:buNone/>
            </a:pPr>
            <a:r>
              <a:rPr lang="en-US" sz="800" kern="0" spc="400" dirty="0">
                <a:solidFill>
                  <a:srgbClr val="2DD4BF"/>
                </a:solidFill>
                <a:latin typeface="Consolas" pitchFamily="34" charset="0"/>
                <a:ea typeface="Consolas" pitchFamily="34" charset="-122"/>
                <a:cs typeface="Consolas" pitchFamily="34" charset="-120"/>
              </a:rPr>
              <a:t>THE SANDBOX</a:t>
            </a:r>
            <a:endParaRPr lang="en-US" sz="800" dirty="0"/>
          </a:p>
        </p:txBody>
      </p:sp>
      <p:sp>
        <p:nvSpPr>
          <p:cNvPr id="6" name="Text 3"/>
          <p:cNvSpPr/>
          <p:nvPr/>
        </p:nvSpPr>
        <p:spPr>
          <a:xfrm>
            <a:off x="457200" y="914400"/>
            <a:ext cx="8229600" cy="822960"/>
          </a:xfrm>
          <a:prstGeom prst="rect">
            <a:avLst/>
          </a:prstGeom>
          <a:noFill/>
          <a:ln/>
        </p:spPr>
        <p:txBody>
          <a:bodyPr wrap="square" lIns="0" tIns="0" rIns="0" bIns="0" rtlCol="0" anchor="ctr"/>
          <a:lstStyle/>
          <a:p>
            <a:pPr marL="0" indent="0">
              <a:buNone/>
            </a:pPr>
            <a:r>
              <a:rPr lang="en-US" sz="2600" b="1" dirty="0">
                <a:solidFill>
                  <a:srgbClr val="E8E8F0"/>
                </a:solidFill>
                <a:latin typeface="Calibri" pitchFamily="34" charset="0"/>
                <a:ea typeface="Calibri" pitchFamily="34" charset="-122"/>
                <a:cs typeface="Calibri" pitchFamily="34" charset="-120"/>
              </a:rPr>
              <a:t>The day job was not a distraction.</a:t>
            </a:r>
            <a:endParaRPr lang="en-US" sz="2600" dirty="0"/>
          </a:p>
          <a:p>
            <a:pPr marL="0" indent="0">
              <a:buNone/>
            </a:pPr>
            <a:r>
              <a:rPr lang="en-US" sz="2600" b="1" i="1" dirty="0">
                <a:solidFill>
                  <a:srgbClr val="7C5BFB"/>
                </a:solidFill>
                <a:latin typeface="Calibri" pitchFamily="34" charset="0"/>
                <a:ea typeface="Calibri" pitchFamily="34" charset="-122"/>
                <a:cs typeface="Calibri" pitchFamily="34" charset="-120"/>
              </a:rPr>
              <a:t>It was the sandbox.</a:t>
            </a:r>
            <a:endParaRPr lang="en-US" sz="2600" dirty="0"/>
          </a:p>
        </p:txBody>
      </p:sp>
      <p:sp>
        <p:nvSpPr>
          <p:cNvPr id="7" name="Text 4"/>
          <p:cNvSpPr/>
          <p:nvPr/>
        </p:nvSpPr>
        <p:spPr>
          <a:xfrm>
            <a:off x="457200" y="1783080"/>
            <a:ext cx="8229600" cy="777240"/>
          </a:xfrm>
          <a:prstGeom prst="rect">
            <a:avLst/>
          </a:prstGeom>
          <a:noFill/>
          <a:ln/>
        </p:spPr>
        <p:txBody>
          <a:bodyPr wrap="square" lIns="0" tIns="0" rIns="0" bIns="0" rtlCol="0" anchor="ctr"/>
          <a:lstStyle/>
          <a:p>
            <a:pPr marL="0" indent="0">
              <a:lnSpc>
                <a:spcPct val="140000"/>
              </a:lnSpc>
              <a:buNone/>
            </a:pPr>
            <a:r>
              <a:rPr lang="en-US" sz="1050" dirty="0">
                <a:solidFill>
                  <a:srgbClr val="9899AC"/>
                </a:solidFill>
                <a:latin typeface="Calibri" pitchFamily="34" charset="0"/>
                <a:ea typeface="Calibri" pitchFamily="34" charset="-122"/>
                <a:cs typeface="Calibri" pitchFamily="34" charset="-120"/>
              </a:rPr>
              <a:t>The founder didn't observe this problem from the outside. He ran it. For 8 years. Managing $60M+ of live EPC contracts manually, with spreadsheets, email chains, and weekly review meetings as the only infrastructure. He got so frustrated with the process that he taught himself to code, built the product on his own employer's live projects, and filed 12 patents before asking for a dollar.</a:t>
            </a:r>
            <a:endParaRPr lang="en-US" sz="1050" dirty="0"/>
          </a:p>
        </p:txBody>
      </p:sp>
      <p:sp>
        <p:nvSpPr>
          <p:cNvPr id="8" name="Shape 5"/>
          <p:cNvSpPr/>
          <p:nvPr/>
        </p:nvSpPr>
        <p:spPr>
          <a:xfrm>
            <a:off x="457200" y="2697480"/>
            <a:ext cx="1874520" cy="1051560"/>
          </a:xfrm>
          <a:prstGeom prst="rect">
            <a:avLst/>
          </a:prstGeom>
          <a:solidFill>
            <a:srgbClr val="111827"/>
          </a:solidFill>
          <a:ln w="6350">
            <a:solidFill>
              <a:srgbClr val="1A1335"/>
            </a:solidFill>
            <a:prstDash val="solid"/>
          </a:ln>
        </p:spPr>
        <p:txBody>
          <a:bodyPr/>
          <a:lstStyle/>
          <a:p>
            <a:endParaRPr lang="en-AU"/>
          </a:p>
        </p:txBody>
      </p:sp>
      <p:sp>
        <p:nvSpPr>
          <p:cNvPr id="9" name="Text 6"/>
          <p:cNvSpPr/>
          <p:nvPr/>
        </p:nvSpPr>
        <p:spPr>
          <a:xfrm>
            <a:off x="594360" y="2743200"/>
            <a:ext cx="1600200" cy="411480"/>
          </a:xfrm>
          <a:prstGeom prst="rect">
            <a:avLst/>
          </a:prstGeom>
          <a:noFill/>
          <a:ln/>
        </p:spPr>
        <p:txBody>
          <a:bodyPr wrap="square" lIns="0" tIns="0" rIns="0" bIns="0" rtlCol="0" anchor="ctr"/>
          <a:lstStyle/>
          <a:p>
            <a:pPr marL="0" indent="0">
              <a:buNone/>
            </a:pPr>
            <a:r>
              <a:rPr lang="en-US" sz="2200" b="1" dirty="0">
                <a:solidFill>
                  <a:srgbClr val="7C5BFB"/>
                </a:solidFill>
                <a:latin typeface="Consolas" pitchFamily="34" charset="0"/>
                <a:ea typeface="Consolas" pitchFamily="34" charset="-122"/>
                <a:cs typeface="Consolas" pitchFamily="34" charset="-120"/>
              </a:rPr>
              <a:t>8+</a:t>
            </a:r>
            <a:endParaRPr lang="en-US" sz="2200" dirty="0"/>
          </a:p>
        </p:txBody>
      </p:sp>
      <p:sp>
        <p:nvSpPr>
          <p:cNvPr id="10" name="Text 7"/>
          <p:cNvSpPr/>
          <p:nvPr/>
        </p:nvSpPr>
        <p:spPr>
          <a:xfrm>
            <a:off x="594360" y="3108960"/>
            <a:ext cx="1600200" cy="228600"/>
          </a:xfrm>
          <a:prstGeom prst="rect">
            <a:avLst/>
          </a:prstGeom>
          <a:noFill/>
          <a:ln/>
        </p:spPr>
        <p:txBody>
          <a:bodyPr wrap="square" lIns="0" tIns="0" rIns="0" bIns="0" rtlCol="0" anchor="ctr"/>
          <a:lstStyle/>
          <a:p>
            <a:pPr marL="0" indent="0">
              <a:buNone/>
            </a:pPr>
            <a:r>
              <a:rPr lang="en-US" sz="900" b="1" dirty="0">
                <a:solidFill>
                  <a:srgbClr val="E8E8F0"/>
                </a:solidFill>
                <a:latin typeface="Calibri" pitchFamily="34" charset="0"/>
                <a:ea typeface="Calibri" pitchFamily="34" charset="-122"/>
                <a:cs typeface="Calibri" pitchFamily="34" charset="-120"/>
              </a:rPr>
              <a:t>Years in EPC</a:t>
            </a:r>
            <a:endParaRPr lang="en-US" sz="900" dirty="0"/>
          </a:p>
        </p:txBody>
      </p:sp>
      <p:sp>
        <p:nvSpPr>
          <p:cNvPr id="11" name="Text 8"/>
          <p:cNvSpPr/>
          <p:nvPr/>
        </p:nvSpPr>
        <p:spPr>
          <a:xfrm>
            <a:off x="594360" y="3337560"/>
            <a:ext cx="1600200" cy="274320"/>
          </a:xfrm>
          <a:prstGeom prst="rect">
            <a:avLst/>
          </a:prstGeom>
          <a:noFill/>
          <a:ln/>
        </p:spPr>
        <p:txBody>
          <a:bodyPr wrap="square" lIns="0" tIns="0" rIns="0" bIns="0" rtlCol="0" anchor="ctr"/>
          <a:lstStyle/>
          <a:p>
            <a:pPr marL="0" indent="0">
              <a:buNone/>
            </a:pPr>
            <a:r>
              <a:rPr lang="en-US" sz="750" dirty="0">
                <a:solidFill>
                  <a:srgbClr val="5A5B6E"/>
                </a:solidFill>
                <a:latin typeface="Calibri" pitchFamily="34" charset="0"/>
                <a:ea typeface="Calibri" pitchFamily="34" charset="-122"/>
                <a:cs typeface="Calibri" pitchFamily="34" charset="-120"/>
              </a:rPr>
              <a:t>Live contract management</a:t>
            </a:r>
            <a:endParaRPr lang="en-US" sz="750" dirty="0"/>
          </a:p>
        </p:txBody>
      </p:sp>
      <p:sp>
        <p:nvSpPr>
          <p:cNvPr id="12" name="Shape 9"/>
          <p:cNvSpPr/>
          <p:nvPr/>
        </p:nvSpPr>
        <p:spPr>
          <a:xfrm>
            <a:off x="2496312" y="2697480"/>
            <a:ext cx="1874520" cy="1051560"/>
          </a:xfrm>
          <a:prstGeom prst="rect">
            <a:avLst/>
          </a:prstGeom>
          <a:solidFill>
            <a:srgbClr val="111827"/>
          </a:solidFill>
          <a:ln w="6350">
            <a:solidFill>
              <a:srgbClr val="1A1335"/>
            </a:solidFill>
            <a:prstDash val="solid"/>
          </a:ln>
        </p:spPr>
        <p:txBody>
          <a:bodyPr/>
          <a:lstStyle/>
          <a:p>
            <a:endParaRPr lang="en-AU"/>
          </a:p>
        </p:txBody>
      </p:sp>
      <p:sp>
        <p:nvSpPr>
          <p:cNvPr id="13" name="Text 10"/>
          <p:cNvSpPr/>
          <p:nvPr/>
        </p:nvSpPr>
        <p:spPr>
          <a:xfrm>
            <a:off x="2633472" y="2743200"/>
            <a:ext cx="1600200" cy="411480"/>
          </a:xfrm>
          <a:prstGeom prst="rect">
            <a:avLst/>
          </a:prstGeom>
          <a:noFill/>
          <a:ln/>
        </p:spPr>
        <p:txBody>
          <a:bodyPr wrap="square" lIns="0" tIns="0" rIns="0" bIns="0" rtlCol="0" anchor="ctr"/>
          <a:lstStyle/>
          <a:p>
            <a:pPr marL="0" indent="0">
              <a:buNone/>
            </a:pPr>
            <a:r>
              <a:rPr lang="en-US" sz="2200" b="1" dirty="0">
                <a:solidFill>
                  <a:srgbClr val="7C5BFB"/>
                </a:solidFill>
                <a:latin typeface="Consolas" pitchFamily="34" charset="0"/>
                <a:ea typeface="Consolas" pitchFamily="34" charset="-122"/>
                <a:cs typeface="Consolas" pitchFamily="34" charset="-120"/>
              </a:rPr>
              <a:t>$60M+</a:t>
            </a:r>
            <a:endParaRPr lang="en-US" sz="2200" dirty="0"/>
          </a:p>
        </p:txBody>
      </p:sp>
      <p:sp>
        <p:nvSpPr>
          <p:cNvPr id="14" name="Text 11"/>
          <p:cNvSpPr/>
          <p:nvPr/>
        </p:nvSpPr>
        <p:spPr>
          <a:xfrm>
            <a:off x="2633472" y="3108960"/>
            <a:ext cx="1600200" cy="228600"/>
          </a:xfrm>
          <a:prstGeom prst="rect">
            <a:avLst/>
          </a:prstGeom>
          <a:noFill/>
          <a:ln/>
        </p:spPr>
        <p:txBody>
          <a:bodyPr wrap="square" lIns="0" tIns="0" rIns="0" bIns="0" rtlCol="0" anchor="ctr"/>
          <a:lstStyle/>
          <a:p>
            <a:pPr marL="0" indent="0">
              <a:buNone/>
            </a:pPr>
            <a:r>
              <a:rPr lang="en-US" sz="900" b="1" dirty="0">
                <a:solidFill>
                  <a:srgbClr val="E8E8F0"/>
                </a:solidFill>
                <a:latin typeface="Calibri" pitchFamily="34" charset="0"/>
                <a:ea typeface="Calibri" pitchFamily="34" charset="-122"/>
                <a:cs typeface="Calibri" pitchFamily="34" charset="-120"/>
              </a:rPr>
              <a:t>Contracts Managed</a:t>
            </a:r>
            <a:endParaRPr lang="en-US" sz="900" dirty="0"/>
          </a:p>
        </p:txBody>
      </p:sp>
      <p:sp>
        <p:nvSpPr>
          <p:cNvPr id="15" name="Text 12"/>
          <p:cNvSpPr/>
          <p:nvPr/>
        </p:nvSpPr>
        <p:spPr>
          <a:xfrm>
            <a:off x="2633472" y="3337560"/>
            <a:ext cx="1600200" cy="274320"/>
          </a:xfrm>
          <a:prstGeom prst="rect">
            <a:avLst/>
          </a:prstGeom>
          <a:noFill/>
          <a:ln/>
        </p:spPr>
        <p:txBody>
          <a:bodyPr wrap="square" lIns="0" tIns="0" rIns="0" bIns="0" rtlCol="0" anchor="ctr"/>
          <a:lstStyle/>
          <a:p>
            <a:pPr marL="0" indent="0">
              <a:buNone/>
            </a:pPr>
            <a:r>
              <a:rPr lang="en-US" sz="750" dirty="0">
                <a:solidFill>
                  <a:srgbClr val="5A5B6E"/>
                </a:solidFill>
                <a:latin typeface="Calibri" pitchFamily="34" charset="0"/>
                <a:ea typeface="Calibri" pitchFamily="34" charset="-122"/>
                <a:cs typeface="Calibri" pitchFamily="34" charset="-120"/>
              </a:rPr>
              <a:t>Active pilot sandbox</a:t>
            </a:r>
            <a:endParaRPr lang="en-US" sz="750" dirty="0"/>
          </a:p>
        </p:txBody>
      </p:sp>
      <p:sp>
        <p:nvSpPr>
          <p:cNvPr id="16" name="Shape 13"/>
          <p:cNvSpPr/>
          <p:nvPr/>
        </p:nvSpPr>
        <p:spPr>
          <a:xfrm>
            <a:off x="4535424" y="2697480"/>
            <a:ext cx="1874520" cy="1051560"/>
          </a:xfrm>
          <a:prstGeom prst="rect">
            <a:avLst/>
          </a:prstGeom>
          <a:solidFill>
            <a:srgbClr val="111827"/>
          </a:solidFill>
          <a:ln w="6350">
            <a:solidFill>
              <a:srgbClr val="1A1335"/>
            </a:solidFill>
            <a:prstDash val="solid"/>
          </a:ln>
        </p:spPr>
        <p:txBody>
          <a:bodyPr/>
          <a:lstStyle/>
          <a:p>
            <a:endParaRPr lang="en-AU"/>
          </a:p>
        </p:txBody>
      </p:sp>
      <p:sp>
        <p:nvSpPr>
          <p:cNvPr id="17" name="Text 14"/>
          <p:cNvSpPr/>
          <p:nvPr/>
        </p:nvSpPr>
        <p:spPr>
          <a:xfrm>
            <a:off x="4672584" y="2743200"/>
            <a:ext cx="1600200" cy="411480"/>
          </a:xfrm>
          <a:prstGeom prst="rect">
            <a:avLst/>
          </a:prstGeom>
          <a:noFill/>
          <a:ln/>
        </p:spPr>
        <p:txBody>
          <a:bodyPr wrap="square" lIns="0" tIns="0" rIns="0" bIns="0" rtlCol="0" anchor="ctr"/>
          <a:lstStyle/>
          <a:p>
            <a:pPr marL="0" indent="0">
              <a:buNone/>
            </a:pPr>
            <a:r>
              <a:rPr lang="en-US" sz="2200" b="1" dirty="0">
                <a:solidFill>
                  <a:srgbClr val="7C5BFB"/>
                </a:solidFill>
                <a:latin typeface="Consolas" pitchFamily="34" charset="0"/>
                <a:ea typeface="Consolas" pitchFamily="34" charset="-122"/>
                <a:cs typeface="Consolas" pitchFamily="34" charset="-120"/>
              </a:rPr>
              <a:t>12</a:t>
            </a:r>
            <a:endParaRPr lang="en-US" sz="2200" dirty="0"/>
          </a:p>
        </p:txBody>
      </p:sp>
      <p:sp>
        <p:nvSpPr>
          <p:cNvPr id="18" name="Text 15"/>
          <p:cNvSpPr/>
          <p:nvPr/>
        </p:nvSpPr>
        <p:spPr>
          <a:xfrm>
            <a:off x="4672584" y="3108960"/>
            <a:ext cx="1600200" cy="228600"/>
          </a:xfrm>
          <a:prstGeom prst="rect">
            <a:avLst/>
          </a:prstGeom>
          <a:noFill/>
          <a:ln/>
        </p:spPr>
        <p:txBody>
          <a:bodyPr wrap="square" lIns="0" tIns="0" rIns="0" bIns="0" rtlCol="0" anchor="ctr"/>
          <a:lstStyle/>
          <a:p>
            <a:pPr marL="0" indent="0">
              <a:buNone/>
            </a:pPr>
            <a:r>
              <a:rPr lang="en-US" sz="900" b="1" dirty="0">
                <a:solidFill>
                  <a:srgbClr val="E8E8F0"/>
                </a:solidFill>
                <a:latin typeface="Calibri" pitchFamily="34" charset="0"/>
                <a:ea typeface="Calibri" pitchFamily="34" charset="-122"/>
                <a:cs typeface="Calibri" pitchFamily="34" charset="-120"/>
              </a:rPr>
              <a:t>Patent Families</a:t>
            </a:r>
            <a:endParaRPr lang="en-US" sz="900" dirty="0"/>
          </a:p>
        </p:txBody>
      </p:sp>
      <p:sp>
        <p:nvSpPr>
          <p:cNvPr id="19" name="Text 16"/>
          <p:cNvSpPr/>
          <p:nvPr/>
        </p:nvSpPr>
        <p:spPr>
          <a:xfrm>
            <a:off x="4672584" y="3337560"/>
            <a:ext cx="1600200" cy="274320"/>
          </a:xfrm>
          <a:prstGeom prst="rect">
            <a:avLst/>
          </a:prstGeom>
          <a:noFill/>
          <a:ln/>
        </p:spPr>
        <p:txBody>
          <a:bodyPr wrap="square" lIns="0" tIns="0" rIns="0" bIns="0" rtlCol="0" anchor="ctr"/>
          <a:lstStyle/>
          <a:p>
            <a:pPr marL="0" indent="0">
              <a:buNone/>
            </a:pPr>
            <a:r>
              <a:rPr lang="en-US" sz="750" dirty="0">
                <a:solidFill>
                  <a:srgbClr val="5A5B6E"/>
                </a:solidFill>
                <a:latin typeface="Calibri" pitchFamily="34" charset="0"/>
                <a:ea typeface="Calibri" pitchFamily="34" charset="-122"/>
                <a:cs typeface="Calibri" pitchFamily="34" charset="-120"/>
              </a:rPr>
              <a:t>Filed before asking for a dollar</a:t>
            </a:r>
            <a:endParaRPr lang="en-US" sz="750" dirty="0"/>
          </a:p>
        </p:txBody>
      </p:sp>
      <p:sp>
        <p:nvSpPr>
          <p:cNvPr id="20" name="Shape 17"/>
          <p:cNvSpPr/>
          <p:nvPr/>
        </p:nvSpPr>
        <p:spPr>
          <a:xfrm>
            <a:off x="6574536" y="2697480"/>
            <a:ext cx="1975104" cy="1051560"/>
          </a:xfrm>
          <a:prstGeom prst="rect">
            <a:avLst/>
          </a:prstGeom>
          <a:solidFill>
            <a:srgbClr val="111827"/>
          </a:solidFill>
          <a:ln w="6350">
            <a:solidFill>
              <a:srgbClr val="1A1335"/>
            </a:solidFill>
            <a:prstDash val="solid"/>
          </a:ln>
        </p:spPr>
        <p:txBody>
          <a:bodyPr/>
          <a:lstStyle/>
          <a:p>
            <a:endParaRPr lang="en-AU"/>
          </a:p>
        </p:txBody>
      </p:sp>
      <p:sp>
        <p:nvSpPr>
          <p:cNvPr id="21" name="Text 18"/>
          <p:cNvSpPr/>
          <p:nvPr/>
        </p:nvSpPr>
        <p:spPr>
          <a:xfrm>
            <a:off x="6711696" y="2743200"/>
            <a:ext cx="1600200" cy="411480"/>
          </a:xfrm>
          <a:prstGeom prst="rect">
            <a:avLst/>
          </a:prstGeom>
          <a:noFill/>
          <a:ln/>
        </p:spPr>
        <p:txBody>
          <a:bodyPr wrap="square" lIns="0" tIns="0" rIns="0" bIns="0" rtlCol="0" anchor="ctr"/>
          <a:lstStyle/>
          <a:p>
            <a:pPr marL="0" indent="0">
              <a:buNone/>
            </a:pPr>
            <a:r>
              <a:rPr lang="en-US" sz="2200" b="1" dirty="0">
                <a:solidFill>
                  <a:srgbClr val="7C5BFB"/>
                </a:solidFill>
                <a:latin typeface="Consolas" pitchFamily="34" charset="0"/>
                <a:ea typeface="Consolas" pitchFamily="34" charset="-122"/>
                <a:cs typeface="Consolas" pitchFamily="34" charset="-120"/>
              </a:rPr>
              <a:t>$20K</a:t>
            </a:r>
            <a:endParaRPr lang="en-US" sz="2200" dirty="0"/>
          </a:p>
        </p:txBody>
      </p:sp>
      <p:sp>
        <p:nvSpPr>
          <p:cNvPr id="22" name="Text 19"/>
          <p:cNvSpPr/>
          <p:nvPr/>
        </p:nvSpPr>
        <p:spPr>
          <a:xfrm>
            <a:off x="6711696" y="3108960"/>
            <a:ext cx="1600200" cy="228600"/>
          </a:xfrm>
          <a:prstGeom prst="rect">
            <a:avLst/>
          </a:prstGeom>
          <a:noFill/>
          <a:ln/>
        </p:spPr>
        <p:txBody>
          <a:bodyPr wrap="square" lIns="0" tIns="0" rIns="0" bIns="0" rtlCol="0" anchor="ctr"/>
          <a:lstStyle/>
          <a:p>
            <a:pPr marL="0" indent="0">
              <a:buNone/>
            </a:pPr>
            <a:r>
              <a:rPr lang="en-US" sz="900" b="1" dirty="0">
                <a:solidFill>
                  <a:srgbClr val="E8E8F0"/>
                </a:solidFill>
                <a:latin typeface="Calibri" pitchFamily="34" charset="0"/>
                <a:ea typeface="Calibri" pitchFamily="34" charset="-122"/>
                <a:cs typeface="Calibri" pitchFamily="34" charset="-120"/>
              </a:rPr>
              <a:t>Founder Capital</a:t>
            </a:r>
            <a:endParaRPr lang="en-US" sz="900" dirty="0"/>
          </a:p>
        </p:txBody>
      </p:sp>
      <p:sp>
        <p:nvSpPr>
          <p:cNvPr id="23" name="Text 20"/>
          <p:cNvSpPr/>
          <p:nvPr/>
        </p:nvSpPr>
        <p:spPr>
          <a:xfrm>
            <a:off x="6711696" y="3337560"/>
            <a:ext cx="1600200" cy="274320"/>
          </a:xfrm>
          <a:prstGeom prst="rect">
            <a:avLst/>
          </a:prstGeom>
          <a:noFill/>
          <a:ln/>
        </p:spPr>
        <p:txBody>
          <a:bodyPr wrap="square" lIns="0" tIns="0" rIns="0" bIns="0" rtlCol="0" anchor="ctr"/>
          <a:lstStyle/>
          <a:p>
            <a:pPr marL="0" indent="0">
              <a:buNone/>
            </a:pPr>
            <a:r>
              <a:rPr lang="en-US" sz="750" dirty="0">
                <a:solidFill>
                  <a:srgbClr val="5A5B6E"/>
                </a:solidFill>
                <a:latin typeface="Calibri" pitchFamily="34" charset="0"/>
                <a:ea typeface="Calibri" pitchFamily="34" charset="-122"/>
                <a:cs typeface="Calibri" pitchFamily="34" charset="-120"/>
              </a:rPr>
              <a:t>Two shipping products built</a:t>
            </a:r>
            <a:endParaRPr lang="en-US" sz="750" dirty="0"/>
          </a:p>
        </p:txBody>
      </p:sp>
      <p:sp>
        <p:nvSpPr>
          <p:cNvPr id="24" name="Shape 21"/>
          <p:cNvSpPr/>
          <p:nvPr/>
        </p:nvSpPr>
        <p:spPr>
          <a:xfrm>
            <a:off x="457200" y="3931920"/>
            <a:ext cx="8092440" cy="868680"/>
          </a:xfrm>
          <a:prstGeom prst="rect">
            <a:avLst/>
          </a:prstGeom>
          <a:solidFill>
            <a:srgbClr val="1A1335"/>
          </a:solidFill>
          <a:ln w="6350">
            <a:solidFill>
              <a:srgbClr val="1A1335"/>
            </a:solidFill>
            <a:prstDash val="solid"/>
          </a:ln>
        </p:spPr>
        <p:txBody>
          <a:bodyPr/>
          <a:lstStyle/>
          <a:p>
            <a:endParaRPr lang="en-AU"/>
          </a:p>
        </p:txBody>
      </p:sp>
      <p:sp>
        <p:nvSpPr>
          <p:cNvPr id="25" name="Text 22"/>
          <p:cNvSpPr/>
          <p:nvPr/>
        </p:nvSpPr>
        <p:spPr>
          <a:xfrm>
            <a:off x="594360" y="3977640"/>
            <a:ext cx="7955280" cy="777240"/>
          </a:xfrm>
          <a:prstGeom prst="rect">
            <a:avLst/>
          </a:prstGeom>
          <a:noFill/>
          <a:ln/>
        </p:spPr>
        <p:txBody>
          <a:bodyPr wrap="square" lIns="0" tIns="0" rIns="0" bIns="0" rtlCol="0" anchor="ctr"/>
          <a:lstStyle/>
          <a:p>
            <a:pPr marL="0" indent="0">
              <a:lnSpc>
                <a:spcPct val="130000"/>
              </a:lnSpc>
              <a:buNone/>
            </a:pPr>
            <a:r>
              <a:rPr lang="en-US" sz="1050" dirty="0">
                <a:solidFill>
                  <a:srgbClr val="7C5BFB"/>
                </a:solidFill>
                <a:latin typeface="Georgia" pitchFamily="34" charset="0"/>
                <a:ea typeface="Georgia" pitchFamily="34" charset="-122"/>
                <a:cs typeface="Georgia" pitchFamily="34" charset="-120"/>
              </a:rPr>
              <a:t>"</a:t>
            </a:r>
            <a:r>
              <a:rPr lang="en-US" sz="1050" i="1" dirty="0">
                <a:solidFill>
                  <a:srgbClr val="9899AC"/>
                </a:solidFill>
                <a:latin typeface="Calibri" pitchFamily="34" charset="0"/>
                <a:ea typeface="Calibri" pitchFamily="34" charset="-122"/>
                <a:cs typeface="Calibri" pitchFamily="34" charset="-120"/>
              </a:rPr>
              <a:t>I built Nebula because I know exactly what the manual process looks like. Every email chain chasing an overdue obligation, every weekly meeting reviewing a spreadsheet, every dispute where both sides produced their own version of events. Those are the seven engines. I encoded the process into software, then made it better than any human could run it.</a:t>
            </a:r>
            <a:r>
              <a:rPr lang="en-US" sz="1050" dirty="0">
                <a:solidFill>
                  <a:srgbClr val="7C5BFB"/>
                </a:solidFill>
                <a:latin typeface="Georgia" pitchFamily="34" charset="0"/>
                <a:ea typeface="Georgia" pitchFamily="34" charset="-122"/>
                <a:cs typeface="Georgia" pitchFamily="34" charset="-120"/>
              </a:rPr>
              <a:t>"</a:t>
            </a:r>
            <a:endParaRPr lang="en-US" sz="10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A0E1A"/>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11480" y="228600"/>
            <a:ext cx="201168" cy="201168"/>
          </a:xfrm>
          <a:prstGeom prst="rect">
            <a:avLst/>
          </a:prstGeom>
        </p:spPr>
      </p:pic>
      <p:sp>
        <p:nvSpPr>
          <p:cNvPr id="3" name="Text 0"/>
          <p:cNvSpPr/>
          <p:nvPr/>
        </p:nvSpPr>
        <p:spPr>
          <a:xfrm>
            <a:off x="658368" y="201168"/>
            <a:ext cx="1828800" cy="274320"/>
          </a:xfrm>
          <a:prstGeom prst="rect">
            <a:avLst/>
          </a:prstGeom>
          <a:noFill/>
          <a:ln/>
        </p:spPr>
        <p:txBody>
          <a:bodyPr wrap="square" lIns="0" tIns="0" rIns="0" bIns="0" rtlCol="0" anchor="ctr"/>
          <a:lstStyle/>
          <a:p>
            <a:pPr marL="0" indent="0">
              <a:buNone/>
            </a:pPr>
            <a:r>
              <a:rPr lang="en-US" sz="900" dirty="0">
                <a:solidFill>
                  <a:srgbClr val="9899AC"/>
                </a:solidFill>
                <a:latin typeface="Calibri" pitchFamily="34" charset="0"/>
                <a:ea typeface="Calibri" pitchFamily="34" charset="-122"/>
                <a:cs typeface="Calibri" pitchFamily="34" charset="-120"/>
              </a:rPr>
              <a:t>Nebula Platform</a:t>
            </a:r>
            <a:endParaRPr lang="en-US" sz="900" dirty="0"/>
          </a:p>
        </p:txBody>
      </p:sp>
      <p:sp>
        <p:nvSpPr>
          <p:cNvPr id="4" name="Text 1"/>
          <p:cNvSpPr/>
          <p:nvPr/>
        </p:nvSpPr>
        <p:spPr>
          <a:xfrm>
            <a:off x="8046720" y="4709160"/>
            <a:ext cx="731520" cy="274320"/>
          </a:xfrm>
          <a:prstGeom prst="rect">
            <a:avLst/>
          </a:prstGeom>
          <a:noFill/>
          <a:ln/>
        </p:spPr>
        <p:txBody>
          <a:bodyPr wrap="square" lIns="0" tIns="0" rIns="0" bIns="0" rtlCol="0" anchor="ctr"/>
          <a:lstStyle/>
          <a:p>
            <a:pPr marL="0" indent="0" algn="r">
              <a:buNone/>
            </a:pPr>
            <a:r>
              <a:rPr lang="en-US" sz="800" dirty="0">
                <a:solidFill>
                  <a:srgbClr val="5A5B6E"/>
                </a:solidFill>
                <a:latin typeface="Consolas" pitchFamily="34" charset="0"/>
                <a:ea typeface="Consolas" pitchFamily="34" charset="-122"/>
                <a:cs typeface="Consolas" pitchFamily="34" charset="-120"/>
              </a:rPr>
              <a:t>/03</a:t>
            </a:r>
            <a:endParaRPr lang="en-US" sz="800" dirty="0"/>
          </a:p>
        </p:txBody>
      </p:sp>
      <p:sp>
        <p:nvSpPr>
          <p:cNvPr id="5" name="Text 2"/>
          <p:cNvSpPr/>
          <p:nvPr/>
        </p:nvSpPr>
        <p:spPr>
          <a:xfrm>
            <a:off x="457200" y="640080"/>
            <a:ext cx="2743200" cy="274320"/>
          </a:xfrm>
          <a:prstGeom prst="rect">
            <a:avLst/>
          </a:prstGeom>
          <a:noFill/>
          <a:ln/>
        </p:spPr>
        <p:txBody>
          <a:bodyPr wrap="square" lIns="0" tIns="0" rIns="0" bIns="0" rtlCol="0" anchor="ctr"/>
          <a:lstStyle/>
          <a:p>
            <a:pPr marL="0" indent="0">
              <a:buNone/>
            </a:pPr>
            <a:r>
              <a:rPr lang="en-US" sz="800" kern="0" spc="400" dirty="0">
                <a:solidFill>
                  <a:srgbClr val="2DD4BF"/>
                </a:solidFill>
                <a:latin typeface="Consolas" pitchFamily="34" charset="0"/>
                <a:ea typeface="Consolas" pitchFamily="34" charset="-122"/>
                <a:cs typeface="Consolas" pitchFamily="34" charset="-120"/>
              </a:rPr>
              <a:t>THE PROBLEM</a:t>
            </a:r>
            <a:endParaRPr lang="en-US" sz="800" dirty="0"/>
          </a:p>
        </p:txBody>
      </p:sp>
      <p:sp>
        <p:nvSpPr>
          <p:cNvPr id="6" name="Text 3"/>
          <p:cNvSpPr/>
          <p:nvPr/>
        </p:nvSpPr>
        <p:spPr>
          <a:xfrm>
            <a:off x="457200" y="914400"/>
            <a:ext cx="8229600" cy="777240"/>
          </a:xfrm>
          <a:prstGeom prst="rect">
            <a:avLst/>
          </a:prstGeom>
          <a:noFill/>
          <a:ln/>
        </p:spPr>
        <p:txBody>
          <a:bodyPr wrap="square" lIns="0" tIns="0" rIns="0" bIns="0" rtlCol="0" anchor="ctr"/>
          <a:lstStyle/>
          <a:p>
            <a:pPr marL="0" indent="0">
              <a:buNone/>
            </a:pPr>
            <a:r>
              <a:rPr lang="en-US" sz="2400" b="1" dirty="0">
                <a:solidFill>
                  <a:srgbClr val="E8E8F0"/>
                </a:solidFill>
                <a:latin typeface="Calibri" pitchFamily="34" charset="0"/>
                <a:ea typeface="Calibri" pitchFamily="34" charset="-122"/>
                <a:cs typeface="Calibri" pitchFamily="34" charset="-120"/>
              </a:rPr>
              <a:t>$50B+ lost globally to contract non-compliance.</a:t>
            </a:r>
            <a:endParaRPr lang="en-US" sz="2400" dirty="0"/>
          </a:p>
          <a:p>
            <a:pPr marL="0" indent="0">
              <a:buNone/>
            </a:pPr>
            <a:r>
              <a:rPr lang="en-US" sz="2400" b="1" i="1" dirty="0">
                <a:solidFill>
                  <a:srgbClr val="34D399"/>
                </a:solidFill>
                <a:latin typeface="Calibri" pitchFamily="34" charset="0"/>
                <a:ea typeface="Calibri" pitchFamily="34" charset="-122"/>
                <a:cs typeface="Calibri" pitchFamily="34" charset="-120"/>
              </a:rPr>
              <a:t>We proved it on a live $60M project.</a:t>
            </a:r>
            <a:endParaRPr lang="en-US" sz="2400" dirty="0"/>
          </a:p>
        </p:txBody>
      </p:sp>
      <p:sp>
        <p:nvSpPr>
          <p:cNvPr id="7" name="Text 4"/>
          <p:cNvSpPr/>
          <p:nvPr/>
        </p:nvSpPr>
        <p:spPr>
          <a:xfrm>
            <a:off x="457200" y="1691640"/>
            <a:ext cx="4846320" cy="594360"/>
          </a:xfrm>
          <a:prstGeom prst="rect">
            <a:avLst/>
          </a:prstGeom>
          <a:noFill/>
          <a:ln/>
        </p:spPr>
        <p:txBody>
          <a:bodyPr wrap="square" lIns="0" tIns="0" rIns="0" bIns="0" rtlCol="0" anchor="ctr"/>
          <a:lstStyle/>
          <a:p>
            <a:pPr marL="0" indent="0">
              <a:lnSpc>
                <a:spcPct val="140000"/>
              </a:lnSpc>
              <a:buNone/>
            </a:pPr>
            <a:r>
              <a:rPr lang="en-US" sz="1000" b="1" dirty="0">
                <a:solidFill>
                  <a:srgbClr val="E8E8F0"/>
                </a:solidFill>
                <a:latin typeface="Calibri" pitchFamily="34" charset="0"/>
                <a:ea typeface="Calibri" pitchFamily="34" charset="-122"/>
                <a:cs typeface="Calibri" pitchFamily="34" charset="-120"/>
              </a:rPr>
              <a:t>On a live $60M BESS contract, Nebula caught 38 overdue obligations before they became disputes. Average early detection: 4.2 days. That is the difference between a conversation and a $52M legal bill.</a:t>
            </a:r>
            <a:endParaRPr lang="en-US" sz="1000" dirty="0"/>
          </a:p>
        </p:txBody>
      </p:sp>
      <p:sp>
        <p:nvSpPr>
          <p:cNvPr id="8" name="Text 5"/>
          <p:cNvSpPr/>
          <p:nvPr/>
        </p:nvSpPr>
        <p:spPr>
          <a:xfrm>
            <a:off x="457200" y="2286000"/>
            <a:ext cx="4846320" cy="502920"/>
          </a:xfrm>
          <a:prstGeom prst="rect">
            <a:avLst/>
          </a:prstGeom>
          <a:noFill/>
          <a:ln/>
        </p:spPr>
        <p:txBody>
          <a:bodyPr wrap="square" lIns="0" tIns="0" rIns="0" bIns="0" rtlCol="0" anchor="ctr"/>
          <a:lstStyle/>
          <a:p>
            <a:pPr marL="0" indent="0">
              <a:lnSpc>
                <a:spcPct val="140000"/>
              </a:lnSpc>
              <a:buNone/>
            </a:pPr>
            <a:r>
              <a:rPr lang="en-US" sz="900" dirty="0">
                <a:solidFill>
                  <a:srgbClr val="9899AC"/>
                </a:solidFill>
                <a:latin typeface="Calibri" pitchFamily="34" charset="0"/>
                <a:ea typeface="Calibri" pitchFamily="34" charset="-122"/>
                <a:cs typeface="Calibri" pitchFamily="34" charset="-120"/>
              </a:rPr>
              <a:t>The average major infrastructure dispute costs $52M. Obligations are tracked in spreadsheets. Follow-up depends on individuals. By the time a breach is flagged, the project is already behind.</a:t>
            </a:r>
            <a:endParaRPr lang="en-US" sz="900" dirty="0"/>
          </a:p>
        </p:txBody>
      </p:sp>
      <p:sp>
        <p:nvSpPr>
          <p:cNvPr id="9" name="Shape 6"/>
          <p:cNvSpPr/>
          <p:nvPr/>
        </p:nvSpPr>
        <p:spPr>
          <a:xfrm>
            <a:off x="5577840" y="1691640"/>
            <a:ext cx="2971800" cy="1005840"/>
          </a:xfrm>
          <a:prstGeom prst="rect">
            <a:avLst/>
          </a:prstGeom>
          <a:solidFill>
            <a:srgbClr val="111827"/>
          </a:solidFill>
          <a:ln w="6350">
            <a:solidFill>
              <a:srgbClr val="7C5BFB"/>
            </a:solidFill>
            <a:prstDash val="solid"/>
          </a:ln>
        </p:spPr>
        <p:txBody>
          <a:bodyPr/>
          <a:lstStyle/>
          <a:p>
            <a:endParaRPr lang="en-AU"/>
          </a:p>
        </p:txBody>
      </p:sp>
      <p:sp>
        <p:nvSpPr>
          <p:cNvPr id="10" name="Text 7"/>
          <p:cNvSpPr/>
          <p:nvPr/>
        </p:nvSpPr>
        <p:spPr>
          <a:xfrm>
            <a:off x="5715000" y="1755648"/>
            <a:ext cx="2926080" cy="182880"/>
          </a:xfrm>
          <a:prstGeom prst="rect">
            <a:avLst/>
          </a:prstGeom>
          <a:noFill/>
          <a:ln/>
        </p:spPr>
        <p:txBody>
          <a:bodyPr wrap="square" lIns="0" tIns="0" rIns="0" bIns="0" rtlCol="0" anchor="ctr"/>
          <a:lstStyle/>
          <a:p>
            <a:pPr marL="0" indent="0">
              <a:buNone/>
            </a:pPr>
            <a:r>
              <a:rPr lang="en-US" sz="700" kern="0" spc="200" dirty="0">
                <a:solidFill>
                  <a:srgbClr val="7C5BFB"/>
                </a:solidFill>
                <a:latin typeface="Consolas" pitchFamily="34" charset="0"/>
                <a:ea typeface="Consolas" pitchFamily="34" charset="-122"/>
                <a:cs typeface="Consolas" pitchFamily="34" charset="-120"/>
              </a:rPr>
              <a:t>12-WEEK PILOT ON LIVE EPC CONTRACTS</a:t>
            </a:r>
            <a:endParaRPr lang="en-US" sz="700" dirty="0"/>
          </a:p>
        </p:txBody>
      </p:sp>
      <p:sp>
        <p:nvSpPr>
          <p:cNvPr id="11" name="Text 8"/>
          <p:cNvSpPr/>
          <p:nvPr/>
        </p:nvSpPr>
        <p:spPr>
          <a:xfrm>
            <a:off x="5715000" y="1938528"/>
            <a:ext cx="2926080" cy="164592"/>
          </a:xfrm>
          <a:prstGeom prst="rect">
            <a:avLst/>
          </a:prstGeom>
          <a:noFill/>
          <a:ln/>
        </p:spPr>
        <p:txBody>
          <a:bodyPr wrap="square" lIns="0" tIns="0" rIns="0" bIns="0" rtlCol="0" anchor="ctr"/>
          <a:lstStyle/>
          <a:p>
            <a:pPr marL="0" indent="0">
              <a:buNone/>
            </a:pPr>
            <a:r>
              <a:rPr lang="en-US" sz="800" dirty="0">
                <a:solidFill>
                  <a:srgbClr val="5A5B6E"/>
                </a:solidFill>
                <a:latin typeface="Calibri" pitchFamily="34" charset="0"/>
                <a:ea typeface="Calibri" pitchFamily="34" charset="-122"/>
                <a:cs typeface="Calibri" pitchFamily="34" charset="-120"/>
              </a:rPr>
              <a:t>$60M+ combined contract value</a:t>
            </a:r>
            <a:endParaRPr lang="en-US" sz="800" dirty="0"/>
          </a:p>
        </p:txBody>
      </p:sp>
      <p:sp>
        <p:nvSpPr>
          <p:cNvPr id="12" name="Text 9"/>
          <p:cNvSpPr/>
          <p:nvPr/>
        </p:nvSpPr>
        <p:spPr>
          <a:xfrm>
            <a:off x="5715000" y="2103120"/>
            <a:ext cx="2926080" cy="164592"/>
          </a:xfrm>
          <a:prstGeom prst="rect">
            <a:avLst/>
          </a:prstGeom>
          <a:noFill/>
          <a:ln/>
        </p:spPr>
        <p:txBody>
          <a:bodyPr wrap="square" lIns="0" tIns="0" rIns="0" bIns="0" rtlCol="0" anchor="ctr"/>
          <a:lstStyle/>
          <a:p>
            <a:pPr marL="0" indent="0">
              <a:buNone/>
            </a:pPr>
            <a:r>
              <a:rPr lang="en-US" sz="800" dirty="0">
                <a:solidFill>
                  <a:srgbClr val="5A5B6E"/>
                </a:solidFill>
                <a:latin typeface="Calibri" pitchFamily="34" charset="0"/>
                <a:ea typeface="Calibri" pitchFamily="34" charset="-122"/>
                <a:cs typeface="Calibri" pitchFamily="34" charset="-120"/>
              </a:rPr>
              <a:t>Two active energy infrastructure contracts</a:t>
            </a:r>
            <a:endParaRPr lang="en-US" sz="800" dirty="0"/>
          </a:p>
        </p:txBody>
      </p:sp>
      <p:sp>
        <p:nvSpPr>
          <p:cNvPr id="13" name="Text 10"/>
          <p:cNvSpPr/>
          <p:nvPr/>
        </p:nvSpPr>
        <p:spPr>
          <a:xfrm>
            <a:off x="5715000" y="2286000"/>
            <a:ext cx="2926080" cy="164592"/>
          </a:xfrm>
          <a:prstGeom prst="rect">
            <a:avLst/>
          </a:prstGeom>
          <a:noFill/>
          <a:ln/>
        </p:spPr>
        <p:txBody>
          <a:bodyPr wrap="square" lIns="0" tIns="0" rIns="0" bIns="0" rtlCol="0" anchor="ctr"/>
          <a:lstStyle/>
          <a:p>
            <a:pPr marL="0" indent="0">
              <a:buNone/>
            </a:pPr>
            <a:r>
              <a:rPr lang="en-US" sz="800" b="1" dirty="0">
                <a:solidFill>
                  <a:srgbClr val="2DD4BF"/>
                </a:solidFill>
                <a:latin typeface="Calibri" pitchFamily="34" charset="0"/>
                <a:ea typeface="Calibri" pitchFamily="34" charset="-122"/>
                <a:cs typeface="Calibri" pitchFamily="34" charset="-120"/>
              </a:rPr>
              <a:t>Production data, not a demo</a:t>
            </a:r>
            <a:endParaRPr lang="en-US" sz="800" dirty="0"/>
          </a:p>
        </p:txBody>
      </p:sp>
      <p:sp>
        <p:nvSpPr>
          <p:cNvPr id="14" name="Shape 11"/>
          <p:cNvSpPr/>
          <p:nvPr/>
        </p:nvSpPr>
        <p:spPr>
          <a:xfrm>
            <a:off x="457200" y="2926080"/>
            <a:ext cx="1874520" cy="914400"/>
          </a:xfrm>
          <a:prstGeom prst="rect">
            <a:avLst/>
          </a:prstGeom>
          <a:solidFill>
            <a:srgbClr val="111827"/>
          </a:solidFill>
          <a:ln w="6350">
            <a:solidFill>
              <a:srgbClr val="1A1335"/>
            </a:solidFill>
            <a:prstDash val="solid"/>
          </a:ln>
        </p:spPr>
        <p:txBody>
          <a:bodyPr/>
          <a:lstStyle/>
          <a:p>
            <a:endParaRPr lang="en-AU"/>
          </a:p>
        </p:txBody>
      </p:sp>
      <p:sp>
        <p:nvSpPr>
          <p:cNvPr id="15" name="Text 12"/>
          <p:cNvSpPr/>
          <p:nvPr/>
        </p:nvSpPr>
        <p:spPr>
          <a:xfrm>
            <a:off x="566928" y="2999232"/>
            <a:ext cx="1655064" cy="438912"/>
          </a:xfrm>
          <a:prstGeom prst="rect">
            <a:avLst/>
          </a:prstGeom>
          <a:noFill/>
          <a:ln/>
        </p:spPr>
        <p:txBody>
          <a:bodyPr wrap="square" lIns="0" tIns="0" rIns="0" bIns="0" rtlCol="0" anchor="ctr"/>
          <a:lstStyle/>
          <a:p>
            <a:pPr marL="0" indent="0">
              <a:buNone/>
            </a:pPr>
            <a:r>
              <a:rPr lang="en-US" sz="2400" b="1" dirty="0">
                <a:solidFill>
                  <a:srgbClr val="7C5BFB"/>
                </a:solidFill>
                <a:latin typeface="Consolas" pitchFamily="34" charset="0"/>
                <a:ea typeface="Consolas" pitchFamily="34" charset="-122"/>
                <a:cs typeface="Consolas" pitchFamily="34" charset="-120"/>
              </a:rPr>
              <a:t>347</a:t>
            </a:r>
            <a:endParaRPr lang="en-US" sz="2400" dirty="0"/>
          </a:p>
        </p:txBody>
      </p:sp>
      <p:sp>
        <p:nvSpPr>
          <p:cNvPr id="16" name="Text 13"/>
          <p:cNvSpPr/>
          <p:nvPr/>
        </p:nvSpPr>
        <p:spPr>
          <a:xfrm>
            <a:off x="566928" y="3429000"/>
            <a:ext cx="1655064" cy="274320"/>
          </a:xfrm>
          <a:prstGeom prst="rect">
            <a:avLst/>
          </a:prstGeom>
          <a:noFill/>
          <a:ln/>
        </p:spPr>
        <p:txBody>
          <a:bodyPr wrap="square" lIns="0" tIns="0" rIns="0" bIns="0" rtlCol="0" anchor="ctr"/>
          <a:lstStyle/>
          <a:p>
            <a:pPr marL="0" indent="0">
              <a:buNone/>
            </a:pPr>
            <a:r>
              <a:rPr lang="en-US" sz="850" dirty="0">
                <a:solidFill>
                  <a:srgbClr val="9899AC"/>
                </a:solidFill>
                <a:latin typeface="Calibri" pitchFamily="34" charset="0"/>
                <a:ea typeface="Calibri" pitchFamily="34" charset="-122"/>
                <a:cs typeface="Calibri" pitchFamily="34" charset="-120"/>
              </a:rPr>
              <a:t>Obligations tracked</a:t>
            </a:r>
            <a:endParaRPr lang="en-US" sz="850" dirty="0"/>
          </a:p>
        </p:txBody>
      </p:sp>
      <p:sp>
        <p:nvSpPr>
          <p:cNvPr id="17" name="Shape 14"/>
          <p:cNvSpPr/>
          <p:nvPr/>
        </p:nvSpPr>
        <p:spPr>
          <a:xfrm>
            <a:off x="2496312" y="2926080"/>
            <a:ext cx="1874520" cy="914400"/>
          </a:xfrm>
          <a:prstGeom prst="rect">
            <a:avLst/>
          </a:prstGeom>
          <a:solidFill>
            <a:srgbClr val="111827"/>
          </a:solidFill>
          <a:ln w="6350">
            <a:solidFill>
              <a:srgbClr val="1A1335"/>
            </a:solidFill>
            <a:prstDash val="solid"/>
          </a:ln>
        </p:spPr>
        <p:txBody>
          <a:bodyPr/>
          <a:lstStyle/>
          <a:p>
            <a:endParaRPr lang="en-AU"/>
          </a:p>
        </p:txBody>
      </p:sp>
      <p:sp>
        <p:nvSpPr>
          <p:cNvPr id="18" name="Text 15"/>
          <p:cNvSpPr/>
          <p:nvPr/>
        </p:nvSpPr>
        <p:spPr>
          <a:xfrm>
            <a:off x="2606040" y="2999232"/>
            <a:ext cx="1655064" cy="438912"/>
          </a:xfrm>
          <a:prstGeom prst="rect">
            <a:avLst/>
          </a:prstGeom>
          <a:noFill/>
          <a:ln/>
        </p:spPr>
        <p:txBody>
          <a:bodyPr wrap="square" lIns="0" tIns="0" rIns="0" bIns="0" rtlCol="0" anchor="ctr"/>
          <a:lstStyle/>
          <a:p>
            <a:pPr marL="0" indent="0">
              <a:buNone/>
            </a:pPr>
            <a:r>
              <a:rPr lang="en-US" sz="2400" b="1" dirty="0">
                <a:solidFill>
                  <a:srgbClr val="34D399"/>
                </a:solidFill>
                <a:latin typeface="Consolas" pitchFamily="34" charset="0"/>
                <a:ea typeface="Consolas" pitchFamily="34" charset="-122"/>
                <a:cs typeface="Consolas" pitchFamily="34" charset="-120"/>
              </a:rPr>
              <a:t>38</a:t>
            </a:r>
            <a:endParaRPr lang="en-US" sz="2400" dirty="0"/>
          </a:p>
        </p:txBody>
      </p:sp>
      <p:sp>
        <p:nvSpPr>
          <p:cNvPr id="19" name="Text 16"/>
          <p:cNvSpPr/>
          <p:nvPr/>
        </p:nvSpPr>
        <p:spPr>
          <a:xfrm>
            <a:off x="2606040" y="3429000"/>
            <a:ext cx="1655064" cy="274320"/>
          </a:xfrm>
          <a:prstGeom prst="rect">
            <a:avLst/>
          </a:prstGeom>
          <a:noFill/>
          <a:ln/>
        </p:spPr>
        <p:txBody>
          <a:bodyPr wrap="square" lIns="0" tIns="0" rIns="0" bIns="0" rtlCol="0" anchor="ctr"/>
          <a:lstStyle/>
          <a:p>
            <a:pPr marL="0" indent="0">
              <a:buNone/>
            </a:pPr>
            <a:r>
              <a:rPr lang="en-US" sz="850" dirty="0">
                <a:solidFill>
                  <a:srgbClr val="9899AC"/>
                </a:solidFill>
                <a:latin typeface="Calibri" pitchFamily="34" charset="0"/>
                <a:ea typeface="Calibri" pitchFamily="34" charset="-122"/>
                <a:cs typeface="Calibri" pitchFamily="34" charset="-120"/>
              </a:rPr>
              <a:t>Overdue caught early</a:t>
            </a:r>
            <a:endParaRPr lang="en-US" sz="850" dirty="0"/>
          </a:p>
        </p:txBody>
      </p:sp>
      <p:sp>
        <p:nvSpPr>
          <p:cNvPr id="20" name="Shape 17"/>
          <p:cNvSpPr/>
          <p:nvPr/>
        </p:nvSpPr>
        <p:spPr>
          <a:xfrm>
            <a:off x="4535424" y="2926080"/>
            <a:ext cx="1874520" cy="914400"/>
          </a:xfrm>
          <a:prstGeom prst="rect">
            <a:avLst/>
          </a:prstGeom>
          <a:solidFill>
            <a:srgbClr val="111827"/>
          </a:solidFill>
          <a:ln w="6350">
            <a:solidFill>
              <a:srgbClr val="1A1335"/>
            </a:solidFill>
            <a:prstDash val="solid"/>
          </a:ln>
        </p:spPr>
        <p:txBody>
          <a:bodyPr/>
          <a:lstStyle/>
          <a:p>
            <a:endParaRPr lang="en-AU"/>
          </a:p>
        </p:txBody>
      </p:sp>
      <p:sp>
        <p:nvSpPr>
          <p:cNvPr id="21" name="Text 18"/>
          <p:cNvSpPr/>
          <p:nvPr/>
        </p:nvSpPr>
        <p:spPr>
          <a:xfrm>
            <a:off x="4645152" y="2999232"/>
            <a:ext cx="1655064" cy="438912"/>
          </a:xfrm>
          <a:prstGeom prst="rect">
            <a:avLst/>
          </a:prstGeom>
          <a:noFill/>
          <a:ln/>
        </p:spPr>
        <p:txBody>
          <a:bodyPr wrap="square" lIns="0" tIns="0" rIns="0" bIns="0" rtlCol="0" anchor="ctr"/>
          <a:lstStyle/>
          <a:p>
            <a:pPr marL="0" indent="0">
              <a:buNone/>
            </a:pPr>
            <a:r>
              <a:rPr lang="en-US" sz="2400" b="1" dirty="0">
                <a:solidFill>
                  <a:srgbClr val="F0C040"/>
                </a:solidFill>
                <a:latin typeface="Consolas" pitchFamily="34" charset="0"/>
                <a:ea typeface="Consolas" pitchFamily="34" charset="-122"/>
                <a:cs typeface="Consolas" pitchFamily="34" charset="-120"/>
              </a:rPr>
              <a:t>11.5 hrs</a:t>
            </a:r>
            <a:endParaRPr lang="en-US" sz="2400" dirty="0"/>
          </a:p>
        </p:txBody>
      </p:sp>
      <p:sp>
        <p:nvSpPr>
          <p:cNvPr id="22" name="Text 19"/>
          <p:cNvSpPr/>
          <p:nvPr/>
        </p:nvSpPr>
        <p:spPr>
          <a:xfrm>
            <a:off x="4645152" y="3429000"/>
            <a:ext cx="1655064" cy="274320"/>
          </a:xfrm>
          <a:prstGeom prst="rect">
            <a:avLst/>
          </a:prstGeom>
          <a:noFill/>
          <a:ln/>
        </p:spPr>
        <p:txBody>
          <a:bodyPr wrap="square" lIns="0" tIns="0" rIns="0" bIns="0" rtlCol="0" anchor="ctr"/>
          <a:lstStyle/>
          <a:p>
            <a:pPr marL="0" indent="0">
              <a:buNone/>
            </a:pPr>
            <a:r>
              <a:rPr lang="en-US" sz="850" dirty="0">
                <a:solidFill>
                  <a:srgbClr val="9899AC"/>
                </a:solidFill>
                <a:latin typeface="Calibri" pitchFamily="34" charset="0"/>
                <a:ea typeface="Calibri" pitchFamily="34" charset="-122"/>
                <a:cs typeface="Calibri" pitchFamily="34" charset="-120"/>
              </a:rPr>
              <a:t>Weekly time saved</a:t>
            </a:r>
            <a:endParaRPr lang="en-US" sz="850" dirty="0"/>
          </a:p>
        </p:txBody>
      </p:sp>
      <p:sp>
        <p:nvSpPr>
          <p:cNvPr id="23" name="Shape 20"/>
          <p:cNvSpPr/>
          <p:nvPr/>
        </p:nvSpPr>
        <p:spPr>
          <a:xfrm>
            <a:off x="6574536" y="2926080"/>
            <a:ext cx="1975104" cy="914400"/>
          </a:xfrm>
          <a:prstGeom prst="rect">
            <a:avLst/>
          </a:prstGeom>
          <a:solidFill>
            <a:srgbClr val="111827"/>
          </a:solidFill>
          <a:ln w="6350">
            <a:solidFill>
              <a:srgbClr val="1A1335"/>
            </a:solidFill>
            <a:prstDash val="solid"/>
          </a:ln>
        </p:spPr>
        <p:txBody>
          <a:bodyPr/>
          <a:lstStyle/>
          <a:p>
            <a:endParaRPr lang="en-AU"/>
          </a:p>
        </p:txBody>
      </p:sp>
      <p:sp>
        <p:nvSpPr>
          <p:cNvPr id="24" name="Text 21"/>
          <p:cNvSpPr/>
          <p:nvPr/>
        </p:nvSpPr>
        <p:spPr>
          <a:xfrm>
            <a:off x="6684264" y="2999232"/>
            <a:ext cx="1655064" cy="438912"/>
          </a:xfrm>
          <a:prstGeom prst="rect">
            <a:avLst/>
          </a:prstGeom>
          <a:noFill/>
          <a:ln/>
        </p:spPr>
        <p:txBody>
          <a:bodyPr wrap="square" lIns="0" tIns="0" rIns="0" bIns="0" rtlCol="0" anchor="ctr"/>
          <a:lstStyle/>
          <a:p>
            <a:pPr marL="0" indent="0">
              <a:buNone/>
            </a:pPr>
            <a:r>
              <a:rPr lang="en-US" sz="2400" b="1" dirty="0">
                <a:solidFill>
                  <a:srgbClr val="2DD4BF"/>
                </a:solidFill>
                <a:latin typeface="Consolas" pitchFamily="34" charset="0"/>
                <a:ea typeface="Consolas" pitchFamily="34" charset="-122"/>
                <a:cs typeface="Consolas" pitchFamily="34" charset="-120"/>
              </a:rPr>
              <a:t>4.2 days</a:t>
            </a:r>
            <a:endParaRPr lang="en-US" sz="2400" dirty="0"/>
          </a:p>
        </p:txBody>
      </p:sp>
      <p:sp>
        <p:nvSpPr>
          <p:cNvPr id="25" name="Text 22"/>
          <p:cNvSpPr/>
          <p:nvPr/>
        </p:nvSpPr>
        <p:spPr>
          <a:xfrm>
            <a:off x="6684264" y="3429000"/>
            <a:ext cx="1655064" cy="274320"/>
          </a:xfrm>
          <a:prstGeom prst="rect">
            <a:avLst/>
          </a:prstGeom>
          <a:noFill/>
          <a:ln/>
        </p:spPr>
        <p:txBody>
          <a:bodyPr wrap="square" lIns="0" tIns="0" rIns="0" bIns="0" rtlCol="0" anchor="ctr"/>
          <a:lstStyle/>
          <a:p>
            <a:pPr marL="0" indent="0">
              <a:buNone/>
            </a:pPr>
            <a:r>
              <a:rPr lang="en-US" sz="850" dirty="0">
                <a:solidFill>
                  <a:srgbClr val="9899AC"/>
                </a:solidFill>
                <a:latin typeface="Calibri" pitchFamily="34" charset="0"/>
                <a:ea typeface="Calibri" pitchFamily="34" charset="-122"/>
                <a:cs typeface="Calibri" pitchFamily="34" charset="-120"/>
              </a:rPr>
              <a:t>Early detection average</a:t>
            </a:r>
            <a:endParaRPr lang="en-US" sz="850" dirty="0"/>
          </a:p>
        </p:txBody>
      </p:sp>
      <p:sp>
        <p:nvSpPr>
          <p:cNvPr id="26" name="Shape 23"/>
          <p:cNvSpPr/>
          <p:nvPr/>
        </p:nvSpPr>
        <p:spPr>
          <a:xfrm>
            <a:off x="457200" y="4023360"/>
            <a:ext cx="3931920" cy="685800"/>
          </a:xfrm>
          <a:prstGeom prst="rect">
            <a:avLst/>
          </a:prstGeom>
          <a:solidFill>
            <a:srgbClr val="111827"/>
          </a:solidFill>
          <a:ln w="6350">
            <a:solidFill>
              <a:srgbClr val="1A1335"/>
            </a:solidFill>
            <a:prstDash val="solid"/>
          </a:ln>
        </p:spPr>
        <p:txBody>
          <a:bodyPr/>
          <a:lstStyle/>
          <a:p>
            <a:endParaRPr lang="en-AU"/>
          </a:p>
        </p:txBody>
      </p:sp>
      <p:sp>
        <p:nvSpPr>
          <p:cNvPr id="27" name="Text 24"/>
          <p:cNvSpPr/>
          <p:nvPr/>
        </p:nvSpPr>
        <p:spPr>
          <a:xfrm>
            <a:off x="594360" y="4069080"/>
            <a:ext cx="914400" cy="182880"/>
          </a:xfrm>
          <a:prstGeom prst="rect">
            <a:avLst/>
          </a:prstGeom>
          <a:noFill/>
          <a:ln/>
        </p:spPr>
        <p:txBody>
          <a:bodyPr wrap="square" lIns="0" tIns="0" rIns="0" bIns="0" rtlCol="0" anchor="ctr"/>
          <a:lstStyle/>
          <a:p>
            <a:pPr marL="0" indent="0">
              <a:buNone/>
            </a:pPr>
            <a:r>
              <a:rPr lang="en-US" sz="700" kern="0" spc="200" dirty="0">
                <a:solidFill>
                  <a:srgbClr val="F87171"/>
                </a:solidFill>
                <a:latin typeface="Consolas" pitchFamily="34" charset="0"/>
                <a:ea typeface="Consolas" pitchFamily="34" charset="-122"/>
                <a:cs typeface="Consolas" pitchFamily="34" charset="-120"/>
              </a:rPr>
              <a:t>TODAY</a:t>
            </a:r>
            <a:endParaRPr lang="en-US" sz="700" dirty="0"/>
          </a:p>
        </p:txBody>
      </p:sp>
      <p:sp>
        <p:nvSpPr>
          <p:cNvPr id="28" name="Text 25"/>
          <p:cNvSpPr/>
          <p:nvPr/>
        </p:nvSpPr>
        <p:spPr>
          <a:xfrm>
            <a:off x="594360" y="4251960"/>
            <a:ext cx="3657600" cy="365760"/>
          </a:xfrm>
          <a:prstGeom prst="rect">
            <a:avLst/>
          </a:prstGeom>
          <a:noFill/>
          <a:ln/>
        </p:spPr>
        <p:txBody>
          <a:bodyPr wrap="square" lIns="0" tIns="0" rIns="0" bIns="0" rtlCol="0" anchor="ctr"/>
          <a:lstStyle/>
          <a:p>
            <a:pPr marL="0" indent="0">
              <a:lnSpc>
                <a:spcPct val="130000"/>
              </a:lnSpc>
              <a:buNone/>
            </a:pPr>
            <a:r>
              <a:rPr lang="en-US" sz="850" dirty="0">
                <a:solidFill>
                  <a:srgbClr val="9899AC"/>
                </a:solidFill>
                <a:latin typeface="Calibri" pitchFamily="34" charset="0"/>
                <a:ea typeface="Calibri" pitchFamily="34" charset="-122"/>
                <a:cs typeface="Calibri" pitchFamily="34" charset="-120"/>
              </a:rPr>
              <a:t>Spreadsheets. Email chains. Weekly reviews.</a:t>
            </a:r>
            <a:endParaRPr lang="en-US" sz="850" dirty="0"/>
          </a:p>
          <a:p>
            <a:pPr marL="0" indent="0">
              <a:lnSpc>
                <a:spcPct val="130000"/>
              </a:lnSpc>
              <a:buNone/>
            </a:pPr>
            <a:r>
              <a:rPr lang="en-US" sz="850" dirty="0">
                <a:solidFill>
                  <a:srgbClr val="9899AC"/>
                </a:solidFill>
                <a:latin typeface="Calibri" pitchFamily="34" charset="0"/>
                <a:ea typeface="Calibri" pitchFamily="34" charset="-122"/>
                <a:cs typeface="Calibri" pitchFamily="34" charset="-120"/>
              </a:rPr>
              <a:t>Missed deadlines. Disputes. No record.</a:t>
            </a:r>
            <a:endParaRPr lang="en-US" sz="850" dirty="0"/>
          </a:p>
        </p:txBody>
      </p:sp>
      <p:sp>
        <p:nvSpPr>
          <p:cNvPr id="29" name="Shape 26"/>
          <p:cNvSpPr/>
          <p:nvPr/>
        </p:nvSpPr>
        <p:spPr>
          <a:xfrm>
            <a:off x="4526280" y="4023360"/>
            <a:ext cx="4023360" cy="685800"/>
          </a:xfrm>
          <a:prstGeom prst="rect">
            <a:avLst/>
          </a:prstGeom>
          <a:solidFill>
            <a:srgbClr val="111827"/>
          </a:solidFill>
          <a:ln w="6350">
            <a:solidFill>
              <a:srgbClr val="1A1335"/>
            </a:solidFill>
            <a:prstDash val="solid"/>
          </a:ln>
        </p:spPr>
        <p:txBody>
          <a:bodyPr/>
          <a:lstStyle/>
          <a:p>
            <a:endParaRPr lang="en-AU"/>
          </a:p>
        </p:txBody>
      </p:sp>
      <p:sp>
        <p:nvSpPr>
          <p:cNvPr id="30" name="Text 27"/>
          <p:cNvSpPr/>
          <p:nvPr/>
        </p:nvSpPr>
        <p:spPr>
          <a:xfrm>
            <a:off x="4663440" y="4069080"/>
            <a:ext cx="914400" cy="182880"/>
          </a:xfrm>
          <a:prstGeom prst="rect">
            <a:avLst/>
          </a:prstGeom>
          <a:noFill/>
          <a:ln/>
        </p:spPr>
        <p:txBody>
          <a:bodyPr wrap="square" lIns="0" tIns="0" rIns="0" bIns="0" rtlCol="0" anchor="ctr"/>
          <a:lstStyle/>
          <a:p>
            <a:pPr marL="0" indent="0">
              <a:buNone/>
            </a:pPr>
            <a:r>
              <a:rPr lang="en-US" sz="700" kern="0" spc="200" dirty="0">
                <a:solidFill>
                  <a:srgbClr val="7C5BFB"/>
                </a:solidFill>
                <a:latin typeface="Consolas" pitchFamily="34" charset="0"/>
                <a:ea typeface="Consolas" pitchFamily="34" charset="-122"/>
                <a:cs typeface="Consolas" pitchFamily="34" charset="-120"/>
              </a:rPr>
              <a:t>NEBULA</a:t>
            </a:r>
            <a:endParaRPr lang="en-US" sz="700" dirty="0"/>
          </a:p>
        </p:txBody>
      </p:sp>
      <p:sp>
        <p:nvSpPr>
          <p:cNvPr id="31" name="Text 28"/>
          <p:cNvSpPr/>
          <p:nvPr/>
        </p:nvSpPr>
        <p:spPr>
          <a:xfrm>
            <a:off x="4663440" y="4251960"/>
            <a:ext cx="3657600" cy="365760"/>
          </a:xfrm>
          <a:prstGeom prst="rect">
            <a:avLst/>
          </a:prstGeom>
          <a:noFill/>
          <a:ln/>
        </p:spPr>
        <p:txBody>
          <a:bodyPr wrap="square" lIns="0" tIns="0" rIns="0" bIns="0" rtlCol="0" anchor="ctr"/>
          <a:lstStyle/>
          <a:p>
            <a:pPr marL="0" indent="0">
              <a:lnSpc>
                <a:spcPct val="130000"/>
              </a:lnSpc>
              <a:buNone/>
            </a:pPr>
            <a:r>
              <a:rPr lang="en-US" sz="850" dirty="0">
                <a:solidFill>
                  <a:srgbClr val="9899AC"/>
                </a:solidFill>
                <a:latin typeface="Calibri" pitchFamily="34" charset="0"/>
                <a:ea typeface="Calibri" pitchFamily="34" charset="-122"/>
                <a:cs typeface="Calibri" pitchFamily="34" charset="-120"/>
              </a:rPr>
              <a:t>Upload contract. 90 seconds. Every obligation extracted.</a:t>
            </a:r>
            <a:endParaRPr lang="en-US" sz="850" dirty="0"/>
          </a:p>
          <a:p>
            <a:pPr marL="0" indent="0">
              <a:lnSpc>
                <a:spcPct val="130000"/>
              </a:lnSpc>
              <a:buNone/>
            </a:pPr>
            <a:r>
              <a:rPr lang="en-US" sz="850" dirty="0">
                <a:solidFill>
                  <a:srgbClr val="9899AC"/>
                </a:solidFill>
                <a:latin typeface="Calibri" pitchFamily="34" charset="0"/>
                <a:ea typeface="Calibri" pitchFamily="34" charset="-122"/>
                <a:cs typeface="Calibri" pitchFamily="34" charset="-120"/>
              </a:rPr>
              <a:t>Self-executing enforcement. Permanent delivery record.</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A0E1A"/>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11480" y="228600"/>
            <a:ext cx="201168" cy="201168"/>
          </a:xfrm>
          <a:prstGeom prst="rect">
            <a:avLst/>
          </a:prstGeom>
        </p:spPr>
      </p:pic>
      <p:sp>
        <p:nvSpPr>
          <p:cNvPr id="3" name="Text 0"/>
          <p:cNvSpPr/>
          <p:nvPr/>
        </p:nvSpPr>
        <p:spPr>
          <a:xfrm>
            <a:off x="658368" y="201168"/>
            <a:ext cx="1828800" cy="274320"/>
          </a:xfrm>
          <a:prstGeom prst="rect">
            <a:avLst/>
          </a:prstGeom>
          <a:noFill/>
          <a:ln/>
        </p:spPr>
        <p:txBody>
          <a:bodyPr wrap="square" lIns="0" tIns="0" rIns="0" bIns="0" rtlCol="0" anchor="ctr"/>
          <a:lstStyle/>
          <a:p>
            <a:pPr marL="0" indent="0">
              <a:buNone/>
            </a:pPr>
            <a:r>
              <a:rPr lang="en-US" sz="900" dirty="0">
                <a:solidFill>
                  <a:srgbClr val="9899AC"/>
                </a:solidFill>
                <a:latin typeface="Calibri" pitchFamily="34" charset="0"/>
                <a:ea typeface="Calibri" pitchFamily="34" charset="-122"/>
                <a:cs typeface="Calibri" pitchFamily="34" charset="-120"/>
              </a:rPr>
              <a:t>Nebula Platform</a:t>
            </a:r>
            <a:endParaRPr lang="en-US" sz="900" dirty="0"/>
          </a:p>
        </p:txBody>
      </p:sp>
      <p:sp>
        <p:nvSpPr>
          <p:cNvPr id="4" name="Text 1"/>
          <p:cNvSpPr/>
          <p:nvPr/>
        </p:nvSpPr>
        <p:spPr>
          <a:xfrm>
            <a:off x="8046720" y="4709160"/>
            <a:ext cx="731520" cy="274320"/>
          </a:xfrm>
          <a:prstGeom prst="rect">
            <a:avLst/>
          </a:prstGeom>
          <a:noFill/>
          <a:ln/>
        </p:spPr>
        <p:txBody>
          <a:bodyPr wrap="square" lIns="0" tIns="0" rIns="0" bIns="0" rtlCol="0" anchor="ctr"/>
          <a:lstStyle/>
          <a:p>
            <a:pPr marL="0" indent="0" algn="r">
              <a:buNone/>
            </a:pPr>
            <a:r>
              <a:rPr lang="en-US" sz="800" dirty="0">
                <a:solidFill>
                  <a:srgbClr val="5A5B6E"/>
                </a:solidFill>
                <a:latin typeface="Consolas" pitchFamily="34" charset="0"/>
                <a:ea typeface="Consolas" pitchFamily="34" charset="-122"/>
                <a:cs typeface="Consolas" pitchFamily="34" charset="-120"/>
              </a:rPr>
              <a:t>/04</a:t>
            </a:r>
            <a:endParaRPr lang="en-US" sz="800" dirty="0"/>
          </a:p>
        </p:txBody>
      </p:sp>
      <p:sp>
        <p:nvSpPr>
          <p:cNvPr id="5" name="Text 2"/>
          <p:cNvSpPr/>
          <p:nvPr/>
        </p:nvSpPr>
        <p:spPr>
          <a:xfrm>
            <a:off x="457200" y="640080"/>
            <a:ext cx="2743200" cy="274320"/>
          </a:xfrm>
          <a:prstGeom prst="rect">
            <a:avLst/>
          </a:prstGeom>
          <a:noFill/>
          <a:ln/>
        </p:spPr>
        <p:txBody>
          <a:bodyPr wrap="square" lIns="0" tIns="0" rIns="0" bIns="0" rtlCol="0" anchor="ctr"/>
          <a:lstStyle/>
          <a:p>
            <a:pPr marL="0" indent="0">
              <a:buNone/>
            </a:pPr>
            <a:r>
              <a:rPr lang="en-US" sz="800" kern="0" spc="400" dirty="0">
                <a:solidFill>
                  <a:srgbClr val="2DD4BF"/>
                </a:solidFill>
                <a:latin typeface="Consolas" pitchFamily="34" charset="0"/>
                <a:ea typeface="Consolas" pitchFamily="34" charset="-122"/>
                <a:cs typeface="Consolas" pitchFamily="34" charset="-120"/>
              </a:rPr>
              <a:t>CONVICTION CHECK</a:t>
            </a:r>
            <a:endParaRPr lang="en-US" sz="800" dirty="0"/>
          </a:p>
        </p:txBody>
      </p:sp>
      <p:sp>
        <p:nvSpPr>
          <p:cNvPr id="6" name="Text 3"/>
          <p:cNvSpPr/>
          <p:nvPr/>
        </p:nvSpPr>
        <p:spPr>
          <a:xfrm>
            <a:off x="457200" y="914400"/>
            <a:ext cx="8229600" cy="457200"/>
          </a:xfrm>
          <a:prstGeom prst="rect">
            <a:avLst/>
          </a:prstGeom>
          <a:noFill/>
          <a:ln/>
        </p:spPr>
        <p:txBody>
          <a:bodyPr wrap="square" lIns="0" tIns="0" rIns="0" bIns="0" rtlCol="0" anchor="ctr"/>
          <a:lstStyle/>
          <a:p>
            <a:pPr marL="0" indent="0">
              <a:buNone/>
            </a:pPr>
            <a:r>
              <a:rPr lang="en-US" sz="2600" b="1" dirty="0">
                <a:solidFill>
                  <a:srgbClr val="E8E8F0"/>
                </a:solidFill>
                <a:latin typeface="Calibri" pitchFamily="34" charset="0"/>
                <a:ea typeface="Calibri" pitchFamily="34" charset="-122"/>
                <a:cs typeface="Calibri" pitchFamily="34" charset="-120"/>
              </a:rPr>
              <a:t>What you need to believe.</a:t>
            </a:r>
            <a:endParaRPr lang="en-US" sz="2600" dirty="0"/>
          </a:p>
        </p:txBody>
      </p:sp>
      <p:sp>
        <p:nvSpPr>
          <p:cNvPr id="7" name="Text 4"/>
          <p:cNvSpPr/>
          <p:nvPr/>
        </p:nvSpPr>
        <p:spPr>
          <a:xfrm>
            <a:off x="457200" y="1371600"/>
            <a:ext cx="8229600" cy="320040"/>
          </a:xfrm>
          <a:prstGeom prst="rect">
            <a:avLst/>
          </a:prstGeom>
          <a:noFill/>
          <a:ln/>
        </p:spPr>
        <p:txBody>
          <a:bodyPr wrap="square" lIns="0" tIns="0" rIns="0" bIns="0" rtlCol="0" anchor="ctr"/>
          <a:lstStyle/>
          <a:p>
            <a:pPr marL="0" indent="0">
              <a:buNone/>
            </a:pPr>
            <a:r>
              <a:rPr lang="en-US" sz="1000" dirty="0">
                <a:solidFill>
                  <a:srgbClr val="5A5B6E"/>
                </a:solidFill>
                <a:latin typeface="Calibri" pitchFamily="34" charset="0"/>
                <a:ea typeface="Calibri" pitchFamily="34" charset="-122"/>
                <a:cs typeface="Calibri" pitchFamily="34" charset="-120"/>
              </a:rPr>
              <a:t>If any of these is a hard no, this is not your deal. The slide saves everyone's time.</a:t>
            </a:r>
            <a:endParaRPr lang="en-US" sz="1000" dirty="0"/>
          </a:p>
        </p:txBody>
      </p:sp>
      <p:sp>
        <p:nvSpPr>
          <p:cNvPr id="8" name="Shape 5"/>
          <p:cNvSpPr/>
          <p:nvPr/>
        </p:nvSpPr>
        <p:spPr>
          <a:xfrm>
            <a:off x="457200" y="1920240"/>
            <a:ext cx="320040" cy="320040"/>
          </a:xfrm>
          <a:prstGeom prst="ellipse">
            <a:avLst/>
          </a:prstGeom>
          <a:solidFill>
            <a:srgbClr val="1A1335"/>
          </a:solidFill>
          <a:ln w="6350">
            <a:solidFill>
              <a:srgbClr val="7C5BFB"/>
            </a:solidFill>
            <a:prstDash val="solid"/>
          </a:ln>
        </p:spPr>
        <p:txBody>
          <a:bodyPr/>
          <a:lstStyle/>
          <a:p>
            <a:endParaRPr lang="en-AU"/>
          </a:p>
        </p:txBody>
      </p:sp>
      <p:sp>
        <p:nvSpPr>
          <p:cNvPr id="9" name="Text 6"/>
          <p:cNvSpPr/>
          <p:nvPr/>
        </p:nvSpPr>
        <p:spPr>
          <a:xfrm>
            <a:off x="457200" y="1920240"/>
            <a:ext cx="320040" cy="320040"/>
          </a:xfrm>
          <a:prstGeom prst="rect">
            <a:avLst/>
          </a:prstGeom>
          <a:noFill/>
          <a:ln/>
        </p:spPr>
        <p:txBody>
          <a:bodyPr wrap="square" lIns="0" tIns="0" rIns="0" bIns="0" rtlCol="0" anchor="ctr"/>
          <a:lstStyle/>
          <a:p>
            <a:pPr marL="0" indent="0" algn="ctr">
              <a:buNone/>
            </a:pPr>
            <a:r>
              <a:rPr lang="en-US" sz="900" dirty="0">
                <a:solidFill>
                  <a:srgbClr val="7C5BFB"/>
                </a:solidFill>
                <a:latin typeface="Consolas" pitchFamily="34" charset="0"/>
                <a:ea typeface="Consolas" pitchFamily="34" charset="-122"/>
                <a:cs typeface="Consolas" pitchFamily="34" charset="-120"/>
              </a:rPr>
              <a:t>01</a:t>
            </a:r>
            <a:endParaRPr lang="en-US" sz="900" dirty="0"/>
          </a:p>
        </p:txBody>
      </p:sp>
      <p:sp>
        <p:nvSpPr>
          <p:cNvPr id="10" name="Text 7"/>
          <p:cNvSpPr/>
          <p:nvPr/>
        </p:nvSpPr>
        <p:spPr>
          <a:xfrm>
            <a:off x="960120" y="1874520"/>
            <a:ext cx="7772400" cy="457200"/>
          </a:xfrm>
          <a:prstGeom prst="rect">
            <a:avLst/>
          </a:prstGeom>
          <a:noFill/>
          <a:ln/>
        </p:spPr>
        <p:txBody>
          <a:bodyPr wrap="square" lIns="0" tIns="0" rIns="0" bIns="0" rtlCol="0" anchor="ctr"/>
          <a:lstStyle/>
          <a:p>
            <a:pPr marL="0" indent="0">
              <a:lnSpc>
                <a:spcPct val="130000"/>
              </a:lnSpc>
              <a:buNone/>
            </a:pPr>
            <a:r>
              <a:rPr lang="en-US" sz="1000" dirty="0">
                <a:solidFill>
                  <a:srgbClr val="9899AC"/>
                </a:solidFill>
                <a:latin typeface="Calibri" pitchFamily="34" charset="0"/>
                <a:ea typeface="Calibri" pitchFamily="34" charset="-122"/>
                <a:cs typeface="Calibri" pitchFamily="34" charset="-120"/>
              </a:rPr>
              <a:t>Construction and infrastructure will adopt software that removes manual enforcement overhead. The $12.9T industry still runs on spreadsheets and email.</a:t>
            </a:r>
            <a:endParaRPr lang="en-US" sz="1000" dirty="0"/>
          </a:p>
        </p:txBody>
      </p:sp>
      <p:sp>
        <p:nvSpPr>
          <p:cNvPr id="11" name="Shape 8"/>
          <p:cNvSpPr/>
          <p:nvPr/>
        </p:nvSpPr>
        <p:spPr>
          <a:xfrm>
            <a:off x="457200" y="2496312"/>
            <a:ext cx="320040" cy="320040"/>
          </a:xfrm>
          <a:prstGeom prst="ellipse">
            <a:avLst/>
          </a:prstGeom>
          <a:solidFill>
            <a:srgbClr val="1A1335"/>
          </a:solidFill>
          <a:ln w="6350">
            <a:solidFill>
              <a:srgbClr val="7C5BFB"/>
            </a:solidFill>
            <a:prstDash val="solid"/>
          </a:ln>
        </p:spPr>
        <p:txBody>
          <a:bodyPr/>
          <a:lstStyle/>
          <a:p>
            <a:endParaRPr lang="en-AU"/>
          </a:p>
        </p:txBody>
      </p:sp>
      <p:sp>
        <p:nvSpPr>
          <p:cNvPr id="12" name="Text 9"/>
          <p:cNvSpPr/>
          <p:nvPr/>
        </p:nvSpPr>
        <p:spPr>
          <a:xfrm>
            <a:off x="457200" y="2496312"/>
            <a:ext cx="320040" cy="320040"/>
          </a:xfrm>
          <a:prstGeom prst="rect">
            <a:avLst/>
          </a:prstGeom>
          <a:noFill/>
          <a:ln/>
        </p:spPr>
        <p:txBody>
          <a:bodyPr wrap="square" lIns="0" tIns="0" rIns="0" bIns="0" rtlCol="0" anchor="ctr"/>
          <a:lstStyle/>
          <a:p>
            <a:pPr marL="0" indent="0" algn="ctr">
              <a:buNone/>
            </a:pPr>
            <a:r>
              <a:rPr lang="en-US" sz="900" dirty="0">
                <a:solidFill>
                  <a:srgbClr val="7C5BFB"/>
                </a:solidFill>
                <a:latin typeface="Consolas" pitchFamily="34" charset="0"/>
                <a:ea typeface="Consolas" pitchFamily="34" charset="-122"/>
                <a:cs typeface="Consolas" pitchFamily="34" charset="-120"/>
              </a:rPr>
              <a:t>02</a:t>
            </a:r>
            <a:endParaRPr lang="en-US" sz="900" dirty="0"/>
          </a:p>
        </p:txBody>
      </p:sp>
      <p:sp>
        <p:nvSpPr>
          <p:cNvPr id="13" name="Text 10"/>
          <p:cNvSpPr/>
          <p:nvPr/>
        </p:nvSpPr>
        <p:spPr>
          <a:xfrm>
            <a:off x="960120" y="2450592"/>
            <a:ext cx="7772400" cy="457200"/>
          </a:xfrm>
          <a:prstGeom prst="rect">
            <a:avLst/>
          </a:prstGeom>
          <a:noFill/>
          <a:ln/>
        </p:spPr>
        <p:txBody>
          <a:bodyPr wrap="square" lIns="0" tIns="0" rIns="0" bIns="0" rtlCol="0" anchor="ctr"/>
          <a:lstStyle/>
          <a:p>
            <a:pPr marL="0" indent="0">
              <a:lnSpc>
                <a:spcPct val="130000"/>
              </a:lnSpc>
              <a:buNone/>
            </a:pPr>
            <a:r>
              <a:rPr lang="en-US" sz="1000" dirty="0">
                <a:solidFill>
                  <a:srgbClr val="9899AC"/>
                </a:solidFill>
                <a:latin typeface="Calibri" pitchFamily="34" charset="0"/>
                <a:ea typeface="Calibri" pitchFamily="34" charset="-122"/>
                <a:cs typeface="Calibri" pitchFamily="34" charset="-120"/>
              </a:rPr>
              <a:t>Both parties will join a platform when the value is asymmetric. Contractors get vindication and a portable delivery record. Principals get automated enforcement. Both sides benefit.</a:t>
            </a:r>
            <a:endParaRPr lang="en-US" sz="1000" dirty="0"/>
          </a:p>
        </p:txBody>
      </p:sp>
      <p:sp>
        <p:nvSpPr>
          <p:cNvPr id="14" name="Shape 11"/>
          <p:cNvSpPr/>
          <p:nvPr/>
        </p:nvSpPr>
        <p:spPr>
          <a:xfrm>
            <a:off x="457200" y="3072384"/>
            <a:ext cx="320040" cy="320040"/>
          </a:xfrm>
          <a:prstGeom prst="ellipse">
            <a:avLst/>
          </a:prstGeom>
          <a:solidFill>
            <a:srgbClr val="1A1335"/>
          </a:solidFill>
          <a:ln w="6350">
            <a:solidFill>
              <a:srgbClr val="7C5BFB"/>
            </a:solidFill>
            <a:prstDash val="solid"/>
          </a:ln>
        </p:spPr>
        <p:txBody>
          <a:bodyPr/>
          <a:lstStyle/>
          <a:p>
            <a:endParaRPr lang="en-AU"/>
          </a:p>
        </p:txBody>
      </p:sp>
      <p:sp>
        <p:nvSpPr>
          <p:cNvPr id="15" name="Text 12"/>
          <p:cNvSpPr/>
          <p:nvPr/>
        </p:nvSpPr>
        <p:spPr>
          <a:xfrm>
            <a:off x="457200" y="3072384"/>
            <a:ext cx="320040" cy="320040"/>
          </a:xfrm>
          <a:prstGeom prst="rect">
            <a:avLst/>
          </a:prstGeom>
          <a:noFill/>
          <a:ln/>
        </p:spPr>
        <p:txBody>
          <a:bodyPr wrap="square" lIns="0" tIns="0" rIns="0" bIns="0" rtlCol="0" anchor="ctr"/>
          <a:lstStyle/>
          <a:p>
            <a:pPr marL="0" indent="0" algn="ctr">
              <a:buNone/>
            </a:pPr>
            <a:r>
              <a:rPr lang="en-US" sz="900" dirty="0">
                <a:solidFill>
                  <a:srgbClr val="7C5BFB"/>
                </a:solidFill>
                <a:latin typeface="Consolas" pitchFamily="34" charset="0"/>
                <a:ea typeface="Consolas" pitchFamily="34" charset="-122"/>
                <a:cs typeface="Consolas" pitchFamily="34" charset="-120"/>
              </a:rPr>
              <a:t>03</a:t>
            </a:r>
            <a:endParaRPr lang="en-US" sz="900" dirty="0"/>
          </a:p>
        </p:txBody>
      </p:sp>
      <p:sp>
        <p:nvSpPr>
          <p:cNvPr id="16" name="Text 13"/>
          <p:cNvSpPr/>
          <p:nvPr/>
        </p:nvSpPr>
        <p:spPr>
          <a:xfrm>
            <a:off x="960120" y="3026664"/>
            <a:ext cx="7772400" cy="457200"/>
          </a:xfrm>
          <a:prstGeom prst="rect">
            <a:avLst/>
          </a:prstGeom>
          <a:noFill/>
          <a:ln/>
        </p:spPr>
        <p:txBody>
          <a:bodyPr wrap="square" lIns="0" tIns="0" rIns="0" bIns="0" rtlCol="0" anchor="ctr"/>
          <a:lstStyle/>
          <a:p>
            <a:pPr marL="0" indent="0">
              <a:lnSpc>
                <a:spcPct val="130000"/>
              </a:lnSpc>
              <a:buNone/>
            </a:pPr>
            <a:r>
              <a:rPr lang="en-US" sz="1000" dirty="0">
                <a:solidFill>
                  <a:srgbClr val="9899AC"/>
                </a:solidFill>
                <a:latin typeface="Calibri" pitchFamily="34" charset="0"/>
                <a:ea typeface="Calibri" pitchFamily="34" charset="-122"/>
                <a:cs typeface="Calibri" pitchFamily="34" charset="-120"/>
              </a:rPr>
              <a:t>Portable reputation will become a procurement standard the way FICO became a credit standard. Verified delivery data is more valuable than self-reported prequalification.</a:t>
            </a:r>
            <a:endParaRPr lang="en-US" sz="1000" dirty="0"/>
          </a:p>
        </p:txBody>
      </p:sp>
      <p:sp>
        <p:nvSpPr>
          <p:cNvPr id="17" name="Shape 14"/>
          <p:cNvSpPr/>
          <p:nvPr/>
        </p:nvSpPr>
        <p:spPr>
          <a:xfrm>
            <a:off x="457200" y="3648456"/>
            <a:ext cx="320040" cy="320040"/>
          </a:xfrm>
          <a:prstGeom prst="ellipse">
            <a:avLst/>
          </a:prstGeom>
          <a:solidFill>
            <a:srgbClr val="1A1335"/>
          </a:solidFill>
          <a:ln w="6350">
            <a:solidFill>
              <a:srgbClr val="7C5BFB"/>
            </a:solidFill>
            <a:prstDash val="solid"/>
          </a:ln>
        </p:spPr>
        <p:txBody>
          <a:bodyPr/>
          <a:lstStyle/>
          <a:p>
            <a:endParaRPr lang="en-AU"/>
          </a:p>
        </p:txBody>
      </p:sp>
      <p:sp>
        <p:nvSpPr>
          <p:cNvPr id="18" name="Text 15"/>
          <p:cNvSpPr/>
          <p:nvPr/>
        </p:nvSpPr>
        <p:spPr>
          <a:xfrm>
            <a:off x="457200" y="3648456"/>
            <a:ext cx="320040" cy="320040"/>
          </a:xfrm>
          <a:prstGeom prst="rect">
            <a:avLst/>
          </a:prstGeom>
          <a:noFill/>
          <a:ln/>
        </p:spPr>
        <p:txBody>
          <a:bodyPr wrap="square" lIns="0" tIns="0" rIns="0" bIns="0" rtlCol="0" anchor="ctr"/>
          <a:lstStyle/>
          <a:p>
            <a:pPr marL="0" indent="0" algn="ctr">
              <a:buNone/>
            </a:pPr>
            <a:r>
              <a:rPr lang="en-US" sz="900" dirty="0">
                <a:solidFill>
                  <a:srgbClr val="7C5BFB"/>
                </a:solidFill>
                <a:latin typeface="Consolas" pitchFamily="34" charset="0"/>
                <a:ea typeface="Consolas" pitchFamily="34" charset="-122"/>
                <a:cs typeface="Consolas" pitchFamily="34" charset="-120"/>
              </a:rPr>
              <a:t>04</a:t>
            </a:r>
            <a:endParaRPr lang="en-US" sz="900" dirty="0"/>
          </a:p>
        </p:txBody>
      </p:sp>
      <p:sp>
        <p:nvSpPr>
          <p:cNvPr id="19" name="Text 16"/>
          <p:cNvSpPr/>
          <p:nvPr/>
        </p:nvSpPr>
        <p:spPr>
          <a:xfrm>
            <a:off x="960120" y="3602736"/>
            <a:ext cx="7772400" cy="457200"/>
          </a:xfrm>
          <a:prstGeom prst="rect">
            <a:avLst/>
          </a:prstGeom>
          <a:noFill/>
          <a:ln/>
        </p:spPr>
        <p:txBody>
          <a:bodyPr wrap="square" lIns="0" tIns="0" rIns="0" bIns="0" rtlCol="0" anchor="ctr"/>
          <a:lstStyle/>
          <a:p>
            <a:pPr marL="0" indent="0">
              <a:lnSpc>
                <a:spcPct val="130000"/>
              </a:lnSpc>
              <a:buNone/>
            </a:pPr>
            <a:r>
              <a:rPr lang="en-US" sz="1000" dirty="0">
                <a:solidFill>
                  <a:srgbClr val="9899AC"/>
                </a:solidFill>
                <a:latin typeface="Calibri" pitchFamily="34" charset="0"/>
                <a:ea typeface="Calibri" pitchFamily="34" charset="-122"/>
                <a:cs typeface="Calibri" pitchFamily="34" charset="-120"/>
              </a:rPr>
              <a:t>A solo founder with 8 years of domain expertise, 12 patent families, and a shipped product on live contracts can execute this faster than a funded team starting from zero.</a:t>
            </a:r>
            <a:endParaRPr lang="en-US" sz="1000" dirty="0"/>
          </a:p>
        </p:txBody>
      </p:sp>
      <p:sp>
        <p:nvSpPr>
          <p:cNvPr id="20" name="Shape 17"/>
          <p:cNvSpPr/>
          <p:nvPr/>
        </p:nvSpPr>
        <p:spPr>
          <a:xfrm>
            <a:off x="457200" y="4224528"/>
            <a:ext cx="320040" cy="320040"/>
          </a:xfrm>
          <a:prstGeom prst="ellipse">
            <a:avLst/>
          </a:prstGeom>
          <a:solidFill>
            <a:srgbClr val="1A1335"/>
          </a:solidFill>
          <a:ln w="6350">
            <a:solidFill>
              <a:srgbClr val="7C5BFB"/>
            </a:solidFill>
            <a:prstDash val="solid"/>
          </a:ln>
        </p:spPr>
        <p:txBody>
          <a:bodyPr/>
          <a:lstStyle/>
          <a:p>
            <a:endParaRPr lang="en-AU"/>
          </a:p>
        </p:txBody>
      </p:sp>
      <p:sp>
        <p:nvSpPr>
          <p:cNvPr id="21" name="Text 18"/>
          <p:cNvSpPr/>
          <p:nvPr/>
        </p:nvSpPr>
        <p:spPr>
          <a:xfrm>
            <a:off x="457200" y="4224528"/>
            <a:ext cx="320040" cy="320040"/>
          </a:xfrm>
          <a:prstGeom prst="rect">
            <a:avLst/>
          </a:prstGeom>
          <a:noFill/>
          <a:ln/>
        </p:spPr>
        <p:txBody>
          <a:bodyPr wrap="square" lIns="0" tIns="0" rIns="0" bIns="0" rtlCol="0" anchor="ctr"/>
          <a:lstStyle/>
          <a:p>
            <a:pPr marL="0" indent="0" algn="ctr">
              <a:buNone/>
            </a:pPr>
            <a:r>
              <a:rPr lang="en-US" sz="900" dirty="0">
                <a:solidFill>
                  <a:srgbClr val="7C5BFB"/>
                </a:solidFill>
                <a:latin typeface="Consolas" pitchFamily="34" charset="0"/>
                <a:ea typeface="Consolas" pitchFamily="34" charset="-122"/>
                <a:cs typeface="Consolas" pitchFamily="34" charset="-120"/>
              </a:rPr>
              <a:t>05</a:t>
            </a:r>
            <a:endParaRPr lang="en-US" sz="900" dirty="0"/>
          </a:p>
        </p:txBody>
      </p:sp>
      <p:sp>
        <p:nvSpPr>
          <p:cNvPr id="22" name="Text 19"/>
          <p:cNvSpPr/>
          <p:nvPr/>
        </p:nvSpPr>
        <p:spPr>
          <a:xfrm>
            <a:off x="960120" y="4178808"/>
            <a:ext cx="7772400" cy="457200"/>
          </a:xfrm>
          <a:prstGeom prst="rect">
            <a:avLst/>
          </a:prstGeom>
          <a:noFill/>
          <a:ln/>
        </p:spPr>
        <p:txBody>
          <a:bodyPr wrap="square" lIns="0" tIns="0" rIns="0" bIns="0" rtlCol="0" anchor="ctr"/>
          <a:lstStyle/>
          <a:p>
            <a:pPr marL="0" indent="0">
              <a:lnSpc>
                <a:spcPct val="130000"/>
              </a:lnSpc>
              <a:buNone/>
            </a:pPr>
            <a:r>
              <a:rPr lang="en-US" sz="1000" dirty="0">
                <a:solidFill>
                  <a:srgbClr val="9899AC"/>
                </a:solidFill>
                <a:latin typeface="Calibri" pitchFamily="34" charset="0"/>
                <a:ea typeface="Calibri" pitchFamily="34" charset="-122"/>
                <a:cs typeface="Calibri" pitchFamily="34" charset="-120"/>
              </a:rPr>
              <a:t>The category is genuinely empty. No granted patent covers the combination of obligation extraction, self-executing enforcement, and portable reputation.</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A0E1A"/>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11480" y="228600"/>
            <a:ext cx="201168" cy="201168"/>
          </a:xfrm>
          <a:prstGeom prst="rect">
            <a:avLst/>
          </a:prstGeom>
        </p:spPr>
      </p:pic>
      <p:sp>
        <p:nvSpPr>
          <p:cNvPr id="3" name="Text 0"/>
          <p:cNvSpPr/>
          <p:nvPr/>
        </p:nvSpPr>
        <p:spPr>
          <a:xfrm>
            <a:off x="658368" y="201168"/>
            <a:ext cx="1828800" cy="274320"/>
          </a:xfrm>
          <a:prstGeom prst="rect">
            <a:avLst/>
          </a:prstGeom>
          <a:noFill/>
          <a:ln/>
        </p:spPr>
        <p:txBody>
          <a:bodyPr wrap="square" lIns="0" tIns="0" rIns="0" bIns="0" rtlCol="0" anchor="ctr"/>
          <a:lstStyle/>
          <a:p>
            <a:pPr marL="0" indent="0">
              <a:buNone/>
            </a:pPr>
            <a:r>
              <a:rPr lang="en-US" sz="900" dirty="0">
                <a:solidFill>
                  <a:srgbClr val="9899AC"/>
                </a:solidFill>
                <a:latin typeface="Calibri" pitchFamily="34" charset="0"/>
                <a:ea typeface="Calibri" pitchFamily="34" charset="-122"/>
                <a:cs typeface="Calibri" pitchFamily="34" charset="-120"/>
              </a:rPr>
              <a:t>Nebula Platform</a:t>
            </a:r>
            <a:endParaRPr lang="en-US" sz="900" dirty="0"/>
          </a:p>
        </p:txBody>
      </p:sp>
      <p:sp>
        <p:nvSpPr>
          <p:cNvPr id="4" name="Text 1"/>
          <p:cNvSpPr/>
          <p:nvPr/>
        </p:nvSpPr>
        <p:spPr>
          <a:xfrm>
            <a:off x="8046720" y="4709160"/>
            <a:ext cx="731520" cy="274320"/>
          </a:xfrm>
          <a:prstGeom prst="rect">
            <a:avLst/>
          </a:prstGeom>
          <a:noFill/>
          <a:ln/>
        </p:spPr>
        <p:txBody>
          <a:bodyPr wrap="square" lIns="0" tIns="0" rIns="0" bIns="0" rtlCol="0" anchor="ctr"/>
          <a:lstStyle/>
          <a:p>
            <a:pPr marL="0" indent="0" algn="r">
              <a:buNone/>
            </a:pPr>
            <a:r>
              <a:rPr lang="en-US" sz="800" dirty="0">
                <a:solidFill>
                  <a:srgbClr val="5A5B6E"/>
                </a:solidFill>
                <a:latin typeface="Consolas" pitchFamily="34" charset="0"/>
                <a:ea typeface="Consolas" pitchFamily="34" charset="-122"/>
                <a:cs typeface="Consolas" pitchFamily="34" charset="-120"/>
              </a:rPr>
              <a:t>/05</a:t>
            </a:r>
            <a:endParaRPr lang="en-US" sz="800" dirty="0"/>
          </a:p>
        </p:txBody>
      </p:sp>
      <p:sp>
        <p:nvSpPr>
          <p:cNvPr id="5" name="Text 2"/>
          <p:cNvSpPr/>
          <p:nvPr/>
        </p:nvSpPr>
        <p:spPr>
          <a:xfrm>
            <a:off x="457200" y="640080"/>
            <a:ext cx="2743200" cy="274320"/>
          </a:xfrm>
          <a:prstGeom prst="rect">
            <a:avLst/>
          </a:prstGeom>
          <a:noFill/>
          <a:ln/>
        </p:spPr>
        <p:txBody>
          <a:bodyPr wrap="square" lIns="0" tIns="0" rIns="0" bIns="0" rtlCol="0" anchor="ctr"/>
          <a:lstStyle/>
          <a:p>
            <a:pPr marL="0" indent="0">
              <a:buNone/>
            </a:pPr>
            <a:r>
              <a:rPr lang="en-US" sz="800" kern="0" spc="400" dirty="0">
                <a:solidFill>
                  <a:srgbClr val="2DD4BF"/>
                </a:solidFill>
                <a:latin typeface="Consolas" pitchFamily="34" charset="0"/>
                <a:ea typeface="Consolas" pitchFamily="34" charset="-122"/>
                <a:cs typeface="Consolas" pitchFamily="34" charset="-120"/>
              </a:rPr>
              <a:t>THE SOLUTION</a:t>
            </a:r>
            <a:endParaRPr lang="en-US" sz="800" dirty="0"/>
          </a:p>
        </p:txBody>
      </p:sp>
      <p:sp>
        <p:nvSpPr>
          <p:cNvPr id="6" name="Text 3"/>
          <p:cNvSpPr/>
          <p:nvPr/>
        </p:nvSpPr>
        <p:spPr>
          <a:xfrm>
            <a:off x="457200" y="914400"/>
            <a:ext cx="8229600" cy="411480"/>
          </a:xfrm>
          <a:prstGeom prst="rect">
            <a:avLst/>
          </a:prstGeom>
          <a:noFill/>
          <a:ln/>
        </p:spPr>
        <p:txBody>
          <a:bodyPr wrap="square" lIns="0" tIns="0" rIns="0" bIns="0" rtlCol="0" anchor="ctr"/>
          <a:lstStyle/>
          <a:p>
            <a:pPr marL="0" indent="0">
              <a:buNone/>
            </a:pPr>
            <a:r>
              <a:rPr lang="en-US" sz="2400" b="1" dirty="0">
                <a:solidFill>
                  <a:srgbClr val="E8E8F0"/>
                </a:solidFill>
                <a:latin typeface="Calibri" pitchFamily="34" charset="0"/>
                <a:ea typeface="Calibri" pitchFamily="34" charset="-122"/>
                <a:cs typeface="Calibri" pitchFamily="34" charset="-120"/>
              </a:rPr>
              <a:t>Seven engines. </a:t>
            </a:r>
            <a:r>
              <a:rPr lang="en-US" sz="2400" b="1" i="1" dirty="0">
                <a:solidFill>
                  <a:srgbClr val="7C5BFB"/>
                </a:solidFill>
                <a:latin typeface="Calibri" pitchFamily="34" charset="0"/>
                <a:ea typeface="Calibri" pitchFamily="34" charset="-122"/>
                <a:cs typeface="Calibri" pitchFamily="34" charset="-120"/>
              </a:rPr>
              <a:t>One loop.</a:t>
            </a:r>
            <a:endParaRPr lang="en-US" sz="2400" dirty="0"/>
          </a:p>
        </p:txBody>
      </p:sp>
      <p:sp>
        <p:nvSpPr>
          <p:cNvPr id="7" name="Text 4"/>
          <p:cNvSpPr/>
          <p:nvPr/>
        </p:nvSpPr>
        <p:spPr>
          <a:xfrm>
            <a:off x="457200" y="1371600"/>
            <a:ext cx="8229600" cy="320040"/>
          </a:xfrm>
          <a:prstGeom prst="rect">
            <a:avLst/>
          </a:prstGeom>
          <a:noFill/>
          <a:ln/>
        </p:spPr>
        <p:txBody>
          <a:bodyPr wrap="square" lIns="0" tIns="0" rIns="0" bIns="0" rtlCol="0" anchor="ctr"/>
          <a:lstStyle/>
          <a:p>
            <a:pPr marL="0" indent="0">
              <a:buNone/>
            </a:pPr>
            <a:r>
              <a:rPr lang="en-US" sz="950" dirty="0">
                <a:solidFill>
                  <a:srgbClr val="9899AC"/>
                </a:solidFill>
                <a:latin typeface="Calibri" pitchFamily="34" charset="0"/>
                <a:ea typeface="Calibri" pitchFamily="34" charset="-122"/>
                <a:cs typeface="Calibri" pitchFamily="34" charset="-120"/>
              </a:rPr>
              <a:t>Each engine replaces a step that EPC project teams run manually today. Together they automate the entire contract management process from signature to portable reputation.</a:t>
            </a:r>
            <a:endParaRPr lang="en-US" sz="950" dirty="0"/>
          </a:p>
        </p:txBody>
      </p:sp>
      <p:sp>
        <p:nvSpPr>
          <p:cNvPr id="8" name="Shape 5"/>
          <p:cNvSpPr/>
          <p:nvPr/>
        </p:nvSpPr>
        <p:spPr>
          <a:xfrm>
            <a:off x="457200" y="1828800"/>
            <a:ext cx="1938528" cy="1280160"/>
          </a:xfrm>
          <a:prstGeom prst="rect">
            <a:avLst/>
          </a:prstGeom>
          <a:solidFill>
            <a:srgbClr val="111827"/>
          </a:solidFill>
          <a:ln w="6350">
            <a:solidFill>
              <a:srgbClr val="1A1335"/>
            </a:solidFill>
            <a:prstDash val="solid"/>
          </a:ln>
        </p:spPr>
        <p:txBody>
          <a:bodyPr/>
          <a:lstStyle/>
          <a:p>
            <a:endParaRPr lang="en-AU"/>
          </a:p>
        </p:txBody>
      </p:sp>
      <p:sp>
        <p:nvSpPr>
          <p:cNvPr id="9" name="Text 6"/>
          <p:cNvSpPr/>
          <p:nvPr/>
        </p:nvSpPr>
        <p:spPr>
          <a:xfrm>
            <a:off x="548640" y="1901952"/>
            <a:ext cx="365760" cy="182880"/>
          </a:xfrm>
          <a:prstGeom prst="rect">
            <a:avLst/>
          </a:prstGeom>
          <a:noFill/>
          <a:ln/>
        </p:spPr>
        <p:txBody>
          <a:bodyPr wrap="square" lIns="0" tIns="0" rIns="0" bIns="0" rtlCol="0" anchor="ctr"/>
          <a:lstStyle/>
          <a:p>
            <a:pPr marL="0" indent="0">
              <a:buNone/>
            </a:pPr>
            <a:r>
              <a:rPr lang="en-US" sz="700" dirty="0">
                <a:solidFill>
                  <a:srgbClr val="5A5B6E"/>
                </a:solidFill>
                <a:latin typeface="Consolas" pitchFamily="34" charset="0"/>
                <a:ea typeface="Consolas" pitchFamily="34" charset="-122"/>
                <a:cs typeface="Consolas" pitchFamily="34" charset="-120"/>
              </a:rPr>
              <a:t>01</a:t>
            </a:r>
            <a:endParaRPr lang="en-US" sz="700" dirty="0"/>
          </a:p>
        </p:txBody>
      </p:sp>
      <p:sp>
        <p:nvSpPr>
          <p:cNvPr id="10" name="Text 7"/>
          <p:cNvSpPr/>
          <p:nvPr/>
        </p:nvSpPr>
        <p:spPr>
          <a:xfrm>
            <a:off x="548640" y="2084832"/>
            <a:ext cx="1755648" cy="201168"/>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Extract</a:t>
            </a:r>
            <a:endParaRPr lang="en-US" sz="1100" dirty="0"/>
          </a:p>
        </p:txBody>
      </p:sp>
      <p:sp>
        <p:nvSpPr>
          <p:cNvPr id="11" name="Text 8"/>
          <p:cNvSpPr/>
          <p:nvPr/>
        </p:nvSpPr>
        <p:spPr>
          <a:xfrm>
            <a:off x="548640" y="2286000"/>
            <a:ext cx="1755648" cy="548640"/>
          </a:xfrm>
          <a:prstGeom prst="rect">
            <a:avLst/>
          </a:prstGeom>
          <a:noFill/>
          <a:ln/>
        </p:spPr>
        <p:txBody>
          <a:bodyPr wrap="square" lIns="0" tIns="0" rIns="0" bIns="0" rtlCol="0" anchor="ctr"/>
          <a:lstStyle/>
          <a:p>
            <a:pPr marL="0" indent="0">
              <a:lnSpc>
                <a:spcPct val="130000"/>
              </a:lnSpc>
              <a:buNone/>
            </a:pPr>
            <a:r>
              <a:rPr lang="en-US" sz="750" dirty="0">
                <a:solidFill>
                  <a:srgbClr val="9899AC"/>
                </a:solidFill>
                <a:latin typeface="Calibri" pitchFamily="34" charset="0"/>
                <a:ea typeface="Calibri" pitchFamily="34" charset="-122"/>
                <a:cs typeface="Calibri" pitchFamily="34" charset="-120"/>
              </a:rPr>
              <a:t>AI reads every obligation, deadline, and condition. 90 seconds. 94% accuracy.</a:t>
            </a:r>
            <a:endParaRPr lang="en-US" sz="750" dirty="0"/>
          </a:p>
        </p:txBody>
      </p:sp>
      <p:sp>
        <p:nvSpPr>
          <p:cNvPr id="12" name="Text 9"/>
          <p:cNvSpPr/>
          <p:nvPr/>
        </p:nvSpPr>
        <p:spPr>
          <a:xfrm>
            <a:off x="548640" y="2852928"/>
            <a:ext cx="1755648" cy="164592"/>
          </a:xfrm>
          <a:prstGeom prst="rect">
            <a:avLst/>
          </a:prstGeom>
          <a:noFill/>
          <a:ln/>
        </p:spPr>
        <p:txBody>
          <a:bodyPr wrap="square" lIns="0" tIns="0" rIns="0" bIns="0" rtlCol="0" anchor="ctr"/>
          <a:lstStyle/>
          <a:p>
            <a:pPr marL="0" indent="0">
              <a:buNone/>
            </a:pPr>
            <a:r>
              <a:rPr lang="en-US" sz="600" kern="0" spc="200" dirty="0">
                <a:solidFill>
                  <a:srgbClr val="5A5B6E"/>
                </a:solidFill>
                <a:latin typeface="Consolas" pitchFamily="34" charset="0"/>
                <a:ea typeface="Consolas" pitchFamily="34" charset="-122"/>
                <a:cs typeface="Consolas" pitchFamily="34" charset="-120"/>
              </a:rPr>
              <a:t>TABLE STAKES</a:t>
            </a:r>
            <a:endParaRPr lang="en-US" sz="600" dirty="0"/>
          </a:p>
        </p:txBody>
      </p:sp>
      <p:sp>
        <p:nvSpPr>
          <p:cNvPr id="13" name="Shape 10"/>
          <p:cNvSpPr/>
          <p:nvPr/>
        </p:nvSpPr>
        <p:spPr>
          <a:xfrm>
            <a:off x="2505456" y="1828800"/>
            <a:ext cx="1938528" cy="1280160"/>
          </a:xfrm>
          <a:prstGeom prst="rect">
            <a:avLst/>
          </a:prstGeom>
          <a:solidFill>
            <a:srgbClr val="111827"/>
          </a:solidFill>
          <a:ln w="6350">
            <a:solidFill>
              <a:srgbClr val="1A1335"/>
            </a:solidFill>
            <a:prstDash val="solid"/>
          </a:ln>
        </p:spPr>
        <p:txBody>
          <a:bodyPr/>
          <a:lstStyle/>
          <a:p>
            <a:endParaRPr lang="en-AU"/>
          </a:p>
        </p:txBody>
      </p:sp>
      <p:sp>
        <p:nvSpPr>
          <p:cNvPr id="14" name="Text 11"/>
          <p:cNvSpPr/>
          <p:nvPr/>
        </p:nvSpPr>
        <p:spPr>
          <a:xfrm>
            <a:off x="2596896" y="1901952"/>
            <a:ext cx="365760" cy="182880"/>
          </a:xfrm>
          <a:prstGeom prst="rect">
            <a:avLst/>
          </a:prstGeom>
          <a:noFill/>
          <a:ln/>
        </p:spPr>
        <p:txBody>
          <a:bodyPr wrap="square" lIns="0" tIns="0" rIns="0" bIns="0" rtlCol="0" anchor="ctr"/>
          <a:lstStyle/>
          <a:p>
            <a:pPr marL="0" indent="0">
              <a:buNone/>
            </a:pPr>
            <a:r>
              <a:rPr lang="en-US" sz="700" dirty="0">
                <a:solidFill>
                  <a:srgbClr val="5A5B6E"/>
                </a:solidFill>
                <a:latin typeface="Consolas" pitchFamily="34" charset="0"/>
                <a:ea typeface="Consolas" pitchFamily="34" charset="-122"/>
                <a:cs typeface="Consolas" pitchFamily="34" charset="-120"/>
              </a:rPr>
              <a:t>02</a:t>
            </a:r>
            <a:endParaRPr lang="en-US" sz="700" dirty="0"/>
          </a:p>
        </p:txBody>
      </p:sp>
      <p:sp>
        <p:nvSpPr>
          <p:cNvPr id="15" name="Text 12"/>
          <p:cNvSpPr/>
          <p:nvPr/>
        </p:nvSpPr>
        <p:spPr>
          <a:xfrm>
            <a:off x="2596896" y="2084832"/>
            <a:ext cx="1755648" cy="201168"/>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Accept</a:t>
            </a:r>
            <a:endParaRPr lang="en-US" sz="1100" dirty="0"/>
          </a:p>
        </p:txBody>
      </p:sp>
      <p:sp>
        <p:nvSpPr>
          <p:cNvPr id="16" name="Text 13"/>
          <p:cNvSpPr/>
          <p:nvPr/>
        </p:nvSpPr>
        <p:spPr>
          <a:xfrm>
            <a:off x="2596896" y="2286000"/>
            <a:ext cx="1755648" cy="548640"/>
          </a:xfrm>
          <a:prstGeom prst="rect">
            <a:avLst/>
          </a:prstGeom>
          <a:noFill/>
          <a:ln/>
        </p:spPr>
        <p:txBody>
          <a:bodyPr wrap="square" lIns="0" tIns="0" rIns="0" bIns="0" rtlCol="0" anchor="ctr"/>
          <a:lstStyle/>
          <a:p>
            <a:pPr marL="0" indent="0">
              <a:lnSpc>
                <a:spcPct val="130000"/>
              </a:lnSpc>
              <a:buNone/>
            </a:pPr>
            <a:r>
              <a:rPr lang="en-US" sz="750" dirty="0">
                <a:solidFill>
                  <a:srgbClr val="9899AC"/>
                </a:solidFill>
                <a:latin typeface="Calibri" pitchFamily="34" charset="0"/>
                <a:ea typeface="Calibri" pitchFamily="34" charset="-122"/>
                <a:cs typeface="Calibri" pitchFamily="34" charset="-120"/>
              </a:rPr>
              <a:t>Both parties confirm the register. Deadlines locked. Single source of truth.</a:t>
            </a:r>
            <a:endParaRPr lang="en-US" sz="750" dirty="0"/>
          </a:p>
        </p:txBody>
      </p:sp>
      <p:sp>
        <p:nvSpPr>
          <p:cNvPr id="17" name="Text 14"/>
          <p:cNvSpPr/>
          <p:nvPr/>
        </p:nvSpPr>
        <p:spPr>
          <a:xfrm>
            <a:off x="2596896" y="2852928"/>
            <a:ext cx="1755648" cy="164592"/>
          </a:xfrm>
          <a:prstGeom prst="rect">
            <a:avLst/>
          </a:prstGeom>
          <a:noFill/>
          <a:ln/>
        </p:spPr>
        <p:txBody>
          <a:bodyPr wrap="square" lIns="0" tIns="0" rIns="0" bIns="0" rtlCol="0" anchor="ctr"/>
          <a:lstStyle/>
          <a:p>
            <a:pPr marL="0" indent="0">
              <a:buNone/>
            </a:pPr>
            <a:r>
              <a:rPr lang="en-US" sz="600" kern="0" spc="200" dirty="0">
                <a:solidFill>
                  <a:srgbClr val="2DD4BF"/>
                </a:solidFill>
                <a:latin typeface="Consolas" pitchFamily="34" charset="0"/>
                <a:ea typeface="Consolas" pitchFamily="34" charset="-122"/>
                <a:cs typeface="Consolas" pitchFamily="34" charset="-120"/>
              </a:rPr>
              <a:t>DIFFERENTIATOR</a:t>
            </a:r>
            <a:endParaRPr lang="en-US" sz="600" dirty="0"/>
          </a:p>
        </p:txBody>
      </p:sp>
      <p:sp>
        <p:nvSpPr>
          <p:cNvPr id="18" name="Shape 15"/>
          <p:cNvSpPr/>
          <p:nvPr/>
        </p:nvSpPr>
        <p:spPr>
          <a:xfrm>
            <a:off x="4553712" y="1828800"/>
            <a:ext cx="1938528" cy="1280160"/>
          </a:xfrm>
          <a:prstGeom prst="rect">
            <a:avLst/>
          </a:prstGeom>
          <a:solidFill>
            <a:srgbClr val="111827"/>
          </a:solidFill>
          <a:ln w="6350">
            <a:solidFill>
              <a:srgbClr val="1F1545"/>
            </a:solidFill>
            <a:prstDash val="solid"/>
          </a:ln>
        </p:spPr>
        <p:txBody>
          <a:bodyPr/>
          <a:lstStyle/>
          <a:p>
            <a:endParaRPr lang="en-AU"/>
          </a:p>
        </p:txBody>
      </p:sp>
      <p:sp>
        <p:nvSpPr>
          <p:cNvPr id="19" name="Text 16"/>
          <p:cNvSpPr/>
          <p:nvPr/>
        </p:nvSpPr>
        <p:spPr>
          <a:xfrm>
            <a:off x="4645152" y="1901952"/>
            <a:ext cx="365760" cy="182880"/>
          </a:xfrm>
          <a:prstGeom prst="rect">
            <a:avLst/>
          </a:prstGeom>
          <a:noFill/>
          <a:ln/>
        </p:spPr>
        <p:txBody>
          <a:bodyPr wrap="square" lIns="0" tIns="0" rIns="0" bIns="0" rtlCol="0" anchor="ctr"/>
          <a:lstStyle/>
          <a:p>
            <a:pPr marL="0" indent="0">
              <a:buNone/>
            </a:pPr>
            <a:r>
              <a:rPr lang="en-US" sz="700" dirty="0">
                <a:solidFill>
                  <a:srgbClr val="5A5B6E"/>
                </a:solidFill>
                <a:latin typeface="Consolas" pitchFamily="34" charset="0"/>
                <a:ea typeface="Consolas" pitchFamily="34" charset="-122"/>
                <a:cs typeface="Consolas" pitchFamily="34" charset="-120"/>
              </a:rPr>
              <a:t>03</a:t>
            </a:r>
            <a:endParaRPr lang="en-US" sz="700" dirty="0"/>
          </a:p>
        </p:txBody>
      </p:sp>
      <p:sp>
        <p:nvSpPr>
          <p:cNvPr id="20" name="Text 17"/>
          <p:cNvSpPr/>
          <p:nvPr/>
        </p:nvSpPr>
        <p:spPr>
          <a:xfrm>
            <a:off x="4645152" y="2084832"/>
            <a:ext cx="1755648" cy="201168"/>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Enforce</a:t>
            </a:r>
            <a:endParaRPr lang="en-US" sz="1100" dirty="0"/>
          </a:p>
        </p:txBody>
      </p:sp>
      <p:sp>
        <p:nvSpPr>
          <p:cNvPr id="21" name="Text 18"/>
          <p:cNvSpPr/>
          <p:nvPr/>
        </p:nvSpPr>
        <p:spPr>
          <a:xfrm>
            <a:off x="4645152" y="2286000"/>
            <a:ext cx="1755648" cy="548640"/>
          </a:xfrm>
          <a:prstGeom prst="rect">
            <a:avLst/>
          </a:prstGeom>
          <a:noFill/>
          <a:ln/>
        </p:spPr>
        <p:txBody>
          <a:bodyPr wrap="square" lIns="0" tIns="0" rIns="0" bIns="0" rtlCol="0" anchor="ctr"/>
          <a:lstStyle/>
          <a:p>
            <a:pPr marL="0" indent="0">
              <a:lnSpc>
                <a:spcPct val="130000"/>
              </a:lnSpc>
              <a:buNone/>
            </a:pPr>
            <a:r>
              <a:rPr lang="en-US" sz="750" dirty="0">
                <a:solidFill>
                  <a:srgbClr val="9899AC"/>
                </a:solidFill>
                <a:latin typeface="Calibri" pitchFamily="34" charset="0"/>
                <a:ea typeface="Calibri" pitchFamily="34" charset="-122"/>
                <a:cs typeface="Calibri" pitchFamily="34" charset="-120"/>
              </a:rPr>
              <a:t>Self-executing rules. Auto-escalation, penalty triggers, acceptance windows. No chasing.</a:t>
            </a:r>
            <a:endParaRPr lang="en-US" sz="750" dirty="0"/>
          </a:p>
        </p:txBody>
      </p:sp>
      <p:sp>
        <p:nvSpPr>
          <p:cNvPr id="22" name="Text 19"/>
          <p:cNvSpPr/>
          <p:nvPr/>
        </p:nvSpPr>
        <p:spPr>
          <a:xfrm>
            <a:off x="4645152" y="2852928"/>
            <a:ext cx="1755648" cy="164592"/>
          </a:xfrm>
          <a:prstGeom prst="rect">
            <a:avLst/>
          </a:prstGeom>
          <a:noFill/>
          <a:ln/>
        </p:spPr>
        <p:txBody>
          <a:bodyPr wrap="square" lIns="0" tIns="0" rIns="0" bIns="0" rtlCol="0" anchor="ctr"/>
          <a:lstStyle/>
          <a:p>
            <a:pPr marL="0" indent="0">
              <a:buNone/>
            </a:pPr>
            <a:r>
              <a:rPr lang="en-US" sz="600" kern="0" spc="200" dirty="0">
                <a:solidFill>
                  <a:srgbClr val="7C5BFB"/>
                </a:solidFill>
                <a:latin typeface="Consolas" pitchFamily="34" charset="0"/>
                <a:ea typeface="Consolas" pitchFamily="34" charset="-122"/>
                <a:cs typeface="Consolas" pitchFamily="34" charset="-120"/>
              </a:rPr>
              <a:t>ONLY NEBULA</a:t>
            </a:r>
            <a:endParaRPr lang="en-US" sz="600" dirty="0"/>
          </a:p>
        </p:txBody>
      </p:sp>
      <p:sp>
        <p:nvSpPr>
          <p:cNvPr id="23" name="Shape 20"/>
          <p:cNvSpPr/>
          <p:nvPr/>
        </p:nvSpPr>
        <p:spPr>
          <a:xfrm>
            <a:off x="6601968" y="1828800"/>
            <a:ext cx="1938528" cy="1280160"/>
          </a:xfrm>
          <a:prstGeom prst="rect">
            <a:avLst/>
          </a:prstGeom>
          <a:solidFill>
            <a:srgbClr val="111827"/>
          </a:solidFill>
          <a:ln w="6350">
            <a:solidFill>
              <a:srgbClr val="1F1545"/>
            </a:solidFill>
            <a:prstDash val="solid"/>
          </a:ln>
        </p:spPr>
        <p:txBody>
          <a:bodyPr/>
          <a:lstStyle/>
          <a:p>
            <a:endParaRPr lang="en-AU"/>
          </a:p>
        </p:txBody>
      </p:sp>
      <p:sp>
        <p:nvSpPr>
          <p:cNvPr id="24" name="Text 21"/>
          <p:cNvSpPr/>
          <p:nvPr/>
        </p:nvSpPr>
        <p:spPr>
          <a:xfrm>
            <a:off x="6693408" y="1901952"/>
            <a:ext cx="365760" cy="182880"/>
          </a:xfrm>
          <a:prstGeom prst="rect">
            <a:avLst/>
          </a:prstGeom>
          <a:noFill/>
          <a:ln/>
        </p:spPr>
        <p:txBody>
          <a:bodyPr wrap="square" lIns="0" tIns="0" rIns="0" bIns="0" rtlCol="0" anchor="ctr"/>
          <a:lstStyle/>
          <a:p>
            <a:pPr marL="0" indent="0">
              <a:buNone/>
            </a:pPr>
            <a:r>
              <a:rPr lang="en-US" sz="700" dirty="0">
                <a:solidFill>
                  <a:srgbClr val="5A5B6E"/>
                </a:solidFill>
                <a:latin typeface="Consolas" pitchFamily="34" charset="0"/>
                <a:ea typeface="Consolas" pitchFamily="34" charset="-122"/>
                <a:cs typeface="Consolas" pitchFamily="34" charset="-120"/>
              </a:rPr>
              <a:t>04</a:t>
            </a:r>
            <a:endParaRPr lang="en-US" sz="700" dirty="0"/>
          </a:p>
        </p:txBody>
      </p:sp>
      <p:sp>
        <p:nvSpPr>
          <p:cNvPr id="25" name="Text 22"/>
          <p:cNvSpPr/>
          <p:nvPr/>
        </p:nvSpPr>
        <p:spPr>
          <a:xfrm>
            <a:off x="6693408" y="2084832"/>
            <a:ext cx="1755648" cy="201168"/>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Adapt</a:t>
            </a:r>
            <a:endParaRPr lang="en-US" sz="1100" dirty="0"/>
          </a:p>
        </p:txBody>
      </p:sp>
      <p:sp>
        <p:nvSpPr>
          <p:cNvPr id="26" name="Text 23"/>
          <p:cNvSpPr/>
          <p:nvPr/>
        </p:nvSpPr>
        <p:spPr>
          <a:xfrm>
            <a:off x="6693408" y="2286000"/>
            <a:ext cx="1755648" cy="548640"/>
          </a:xfrm>
          <a:prstGeom prst="rect">
            <a:avLst/>
          </a:prstGeom>
          <a:noFill/>
          <a:ln/>
        </p:spPr>
        <p:txBody>
          <a:bodyPr wrap="square" lIns="0" tIns="0" rIns="0" bIns="0" rtlCol="0" anchor="ctr"/>
          <a:lstStyle/>
          <a:p>
            <a:pPr marL="0" indent="0">
              <a:lnSpc>
                <a:spcPct val="130000"/>
              </a:lnSpc>
              <a:buNone/>
            </a:pPr>
            <a:r>
              <a:rPr lang="en-US" sz="750" dirty="0">
                <a:solidFill>
                  <a:srgbClr val="9899AC"/>
                </a:solidFill>
                <a:latin typeface="Calibri" pitchFamily="34" charset="0"/>
                <a:ea typeface="Calibri" pitchFamily="34" charset="-122"/>
                <a:cs typeface="Calibri" pitchFamily="34" charset="-120"/>
              </a:rPr>
              <a:t>Genuine delays handled through mutual acknowledgement, not disputed variations. Anti-gaming checks prevent abuse.</a:t>
            </a:r>
            <a:endParaRPr lang="en-US" sz="750" dirty="0"/>
          </a:p>
        </p:txBody>
      </p:sp>
      <p:sp>
        <p:nvSpPr>
          <p:cNvPr id="27" name="Text 24"/>
          <p:cNvSpPr/>
          <p:nvPr/>
        </p:nvSpPr>
        <p:spPr>
          <a:xfrm>
            <a:off x="6693408" y="2852928"/>
            <a:ext cx="1755648" cy="164592"/>
          </a:xfrm>
          <a:prstGeom prst="rect">
            <a:avLst/>
          </a:prstGeom>
          <a:noFill/>
          <a:ln/>
        </p:spPr>
        <p:txBody>
          <a:bodyPr wrap="square" lIns="0" tIns="0" rIns="0" bIns="0" rtlCol="0" anchor="ctr"/>
          <a:lstStyle/>
          <a:p>
            <a:pPr marL="0" indent="0">
              <a:buNone/>
            </a:pPr>
            <a:r>
              <a:rPr lang="en-US" sz="600" kern="0" spc="200" dirty="0">
                <a:solidFill>
                  <a:srgbClr val="7C5BFB"/>
                </a:solidFill>
                <a:latin typeface="Consolas" pitchFamily="34" charset="0"/>
                <a:ea typeface="Consolas" pitchFamily="34" charset="-122"/>
                <a:cs typeface="Consolas" pitchFamily="34" charset="-120"/>
              </a:rPr>
              <a:t>ONLY NEBULA</a:t>
            </a:r>
            <a:endParaRPr lang="en-US" sz="600" dirty="0"/>
          </a:p>
        </p:txBody>
      </p:sp>
      <p:sp>
        <p:nvSpPr>
          <p:cNvPr id="28" name="Shape 25"/>
          <p:cNvSpPr/>
          <p:nvPr/>
        </p:nvSpPr>
        <p:spPr>
          <a:xfrm>
            <a:off x="457200" y="3218688"/>
            <a:ext cx="1938528" cy="1280160"/>
          </a:xfrm>
          <a:prstGeom prst="rect">
            <a:avLst/>
          </a:prstGeom>
          <a:solidFill>
            <a:srgbClr val="111827"/>
          </a:solidFill>
          <a:ln w="6350">
            <a:solidFill>
              <a:srgbClr val="1F1545"/>
            </a:solidFill>
            <a:prstDash val="solid"/>
          </a:ln>
        </p:spPr>
        <p:txBody>
          <a:bodyPr/>
          <a:lstStyle/>
          <a:p>
            <a:endParaRPr lang="en-AU"/>
          </a:p>
        </p:txBody>
      </p:sp>
      <p:sp>
        <p:nvSpPr>
          <p:cNvPr id="29" name="Text 26"/>
          <p:cNvSpPr/>
          <p:nvPr/>
        </p:nvSpPr>
        <p:spPr>
          <a:xfrm>
            <a:off x="548640" y="3291840"/>
            <a:ext cx="365760" cy="182880"/>
          </a:xfrm>
          <a:prstGeom prst="rect">
            <a:avLst/>
          </a:prstGeom>
          <a:noFill/>
          <a:ln/>
        </p:spPr>
        <p:txBody>
          <a:bodyPr wrap="square" lIns="0" tIns="0" rIns="0" bIns="0" rtlCol="0" anchor="ctr"/>
          <a:lstStyle/>
          <a:p>
            <a:pPr marL="0" indent="0">
              <a:buNone/>
            </a:pPr>
            <a:r>
              <a:rPr lang="en-US" sz="700" dirty="0">
                <a:solidFill>
                  <a:srgbClr val="5A5B6E"/>
                </a:solidFill>
                <a:latin typeface="Consolas" pitchFamily="34" charset="0"/>
                <a:ea typeface="Consolas" pitchFamily="34" charset="-122"/>
                <a:cs typeface="Consolas" pitchFamily="34" charset="-120"/>
              </a:rPr>
              <a:t>05</a:t>
            </a:r>
            <a:endParaRPr lang="en-US" sz="700" dirty="0"/>
          </a:p>
        </p:txBody>
      </p:sp>
      <p:sp>
        <p:nvSpPr>
          <p:cNvPr id="30" name="Text 27"/>
          <p:cNvSpPr/>
          <p:nvPr/>
        </p:nvSpPr>
        <p:spPr>
          <a:xfrm>
            <a:off x="548640" y="3474720"/>
            <a:ext cx="1755648" cy="201168"/>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Prove</a:t>
            </a:r>
            <a:endParaRPr lang="en-US" sz="1100" dirty="0"/>
          </a:p>
        </p:txBody>
      </p:sp>
      <p:sp>
        <p:nvSpPr>
          <p:cNvPr id="31" name="Text 28"/>
          <p:cNvSpPr/>
          <p:nvPr/>
        </p:nvSpPr>
        <p:spPr>
          <a:xfrm>
            <a:off x="548640" y="3675888"/>
            <a:ext cx="1755648" cy="548640"/>
          </a:xfrm>
          <a:prstGeom prst="rect">
            <a:avLst/>
          </a:prstGeom>
          <a:noFill/>
          <a:ln/>
        </p:spPr>
        <p:txBody>
          <a:bodyPr wrap="square" lIns="0" tIns="0" rIns="0" bIns="0" rtlCol="0" anchor="ctr"/>
          <a:lstStyle/>
          <a:p>
            <a:pPr marL="0" indent="0">
              <a:lnSpc>
                <a:spcPct val="130000"/>
              </a:lnSpc>
              <a:buNone/>
            </a:pPr>
            <a:r>
              <a:rPr lang="en-US" sz="750" dirty="0">
                <a:solidFill>
                  <a:srgbClr val="9899AC"/>
                </a:solidFill>
                <a:latin typeface="Calibri" pitchFamily="34" charset="0"/>
                <a:ea typeface="Calibri" pitchFamily="34" charset="-122"/>
                <a:cs typeface="Calibri" pitchFamily="34" charset="-120"/>
              </a:rPr>
              <a:t>Every transition cryptographically anchored. The Proof Ledger is the dispute evidence layer. When parties disagree, the Proof Ledger is the arbiter.</a:t>
            </a:r>
            <a:endParaRPr lang="en-US" sz="750" dirty="0"/>
          </a:p>
        </p:txBody>
      </p:sp>
      <p:sp>
        <p:nvSpPr>
          <p:cNvPr id="32" name="Text 29"/>
          <p:cNvSpPr/>
          <p:nvPr/>
        </p:nvSpPr>
        <p:spPr>
          <a:xfrm>
            <a:off x="548640" y="4242816"/>
            <a:ext cx="1755648" cy="164592"/>
          </a:xfrm>
          <a:prstGeom prst="rect">
            <a:avLst/>
          </a:prstGeom>
          <a:noFill/>
          <a:ln/>
        </p:spPr>
        <p:txBody>
          <a:bodyPr wrap="square" lIns="0" tIns="0" rIns="0" bIns="0" rtlCol="0" anchor="ctr"/>
          <a:lstStyle/>
          <a:p>
            <a:pPr marL="0" indent="0">
              <a:buNone/>
            </a:pPr>
            <a:r>
              <a:rPr lang="en-US" sz="600" kern="0" spc="200" dirty="0">
                <a:solidFill>
                  <a:srgbClr val="7C5BFB"/>
                </a:solidFill>
                <a:latin typeface="Consolas" pitchFamily="34" charset="0"/>
                <a:ea typeface="Consolas" pitchFamily="34" charset="-122"/>
                <a:cs typeface="Consolas" pitchFamily="34" charset="-120"/>
              </a:rPr>
              <a:t>ONLY NEBULA</a:t>
            </a:r>
            <a:endParaRPr lang="en-US" sz="600" dirty="0"/>
          </a:p>
        </p:txBody>
      </p:sp>
      <p:sp>
        <p:nvSpPr>
          <p:cNvPr id="33" name="Shape 30"/>
          <p:cNvSpPr/>
          <p:nvPr/>
        </p:nvSpPr>
        <p:spPr>
          <a:xfrm>
            <a:off x="2505456" y="3218688"/>
            <a:ext cx="1938528" cy="1280160"/>
          </a:xfrm>
          <a:prstGeom prst="rect">
            <a:avLst/>
          </a:prstGeom>
          <a:solidFill>
            <a:srgbClr val="111827"/>
          </a:solidFill>
          <a:ln w="6350">
            <a:solidFill>
              <a:srgbClr val="1F1545"/>
            </a:solidFill>
            <a:prstDash val="solid"/>
          </a:ln>
        </p:spPr>
        <p:txBody>
          <a:bodyPr/>
          <a:lstStyle/>
          <a:p>
            <a:endParaRPr lang="en-AU"/>
          </a:p>
        </p:txBody>
      </p:sp>
      <p:sp>
        <p:nvSpPr>
          <p:cNvPr id="34" name="Text 31"/>
          <p:cNvSpPr/>
          <p:nvPr/>
        </p:nvSpPr>
        <p:spPr>
          <a:xfrm>
            <a:off x="2596896" y="3291840"/>
            <a:ext cx="365760" cy="182880"/>
          </a:xfrm>
          <a:prstGeom prst="rect">
            <a:avLst/>
          </a:prstGeom>
          <a:noFill/>
          <a:ln/>
        </p:spPr>
        <p:txBody>
          <a:bodyPr wrap="square" lIns="0" tIns="0" rIns="0" bIns="0" rtlCol="0" anchor="ctr"/>
          <a:lstStyle/>
          <a:p>
            <a:pPr marL="0" indent="0">
              <a:buNone/>
            </a:pPr>
            <a:r>
              <a:rPr lang="en-US" sz="700" dirty="0">
                <a:solidFill>
                  <a:srgbClr val="5A5B6E"/>
                </a:solidFill>
                <a:latin typeface="Consolas" pitchFamily="34" charset="0"/>
                <a:ea typeface="Consolas" pitchFamily="34" charset="-122"/>
                <a:cs typeface="Consolas" pitchFamily="34" charset="-120"/>
              </a:rPr>
              <a:t>06</a:t>
            </a:r>
            <a:endParaRPr lang="en-US" sz="700" dirty="0"/>
          </a:p>
        </p:txBody>
      </p:sp>
      <p:sp>
        <p:nvSpPr>
          <p:cNvPr id="35" name="Text 32"/>
          <p:cNvSpPr/>
          <p:nvPr/>
        </p:nvSpPr>
        <p:spPr>
          <a:xfrm>
            <a:off x="2596896" y="3474720"/>
            <a:ext cx="1755648" cy="201168"/>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Verify</a:t>
            </a:r>
            <a:endParaRPr lang="en-US" sz="1100" dirty="0"/>
          </a:p>
        </p:txBody>
      </p:sp>
      <p:sp>
        <p:nvSpPr>
          <p:cNvPr id="36" name="Text 33"/>
          <p:cNvSpPr/>
          <p:nvPr/>
        </p:nvSpPr>
        <p:spPr>
          <a:xfrm>
            <a:off x="2596896" y="3675888"/>
            <a:ext cx="1755648" cy="548640"/>
          </a:xfrm>
          <a:prstGeom prst="rect">
            <a:avLst/>
          </a:prstGeom>
          <a:noFill/>
          <a:ln/>
        </p:spPr>
        <p:txBody>
          <a:bodyPr wrap="square" lIns="0" tIns="0" rIns="0" bIns="0" rtlCol="0" anchor="ctr"/>
          <a:lstStyle/>
          <a:p>
            <a:pPr marL="0" indent="0">
              <a:lnSpc>
                <a:spcPct val="130000"/>
              </a:lnSpc>
              <a:buNone/>
            </a:pPr>
            <a:r>
              <a:rPr lang="en-US" sz="750" dirty="0">
                <a:solidFill>
                  <a:srgbClr val="9899AC"/>
                </a:solidFill>
                <a:latin typeface="Calibri" pitchFamily="34" charset="0"/>
                <a:ea typeface="Calibri" pitchFamily="34" charset="-122"/>
                <a:cs typeface="Calibri" pitchFamily="34" charset="-120"/>
              </a:rPr>
              <a:t>Portable reputation from verified delivery data. Like a FICO score, but for whether you deliver what you promised.</a:t>
            </a:r>
            <a:endParaRPr lang="en-US" sz="750" dirty="0"/>
          </a:p>
        </p:txBody>
      </p:sp>
      <p:sp>
        <p:nvSpPr>
          <p:cNvPr id="37" name="Text 34"/>
          <p:cNvSpPr/>
          <p:nvPr/>
        </p:nvSpPr>
        <p:spPr>
          <a:xfrm>
            <a:off x="2596896" y="4242816"/>
            <a:ext cx="1755648" cy="164592"/>
          </a:xfrm>
          <a:prstGeom prst="rect">
            <a:avLst/>
          </a:prstGeom>
          <a:noFill/>
          <a:ln/>
        </p:spPr>
        <p:txBody>
          <a:bodyPr wrap="square" lIns="0" tIns="0" rIns="0" bIns="0" rtlCol="0" anchor="ctr"/>
          <a:lstStyle/>
          <a:p>
            <a:pPr marL="0" indent="0">
              <a:buNone/>
            </a:pPr>
            <a:r>
              <a:rPr lang="en-US" sz="600" kern="0" spc="200" dirty="0">
                <a:solidFill>
                  <a:srgbClr val="7C5BFB"/>
                </a:solidFill>
                <a:latin typeface="Consolas" pitchFamily="34" charset="0"/>
                <a:ea typeface="Consolas" pitchFamily="34" charset="-122"/>
                <a:cs typeface="Consolas" pitchFamily="34" charset="-120"/>
              </a:rPr>
              <a:t>ONLY NEBULA</a:t>
            </a:r>
            <a:endParaRPr lang="en-US" sz="600" dirty="0"/>
          </a:p>
        </p:txBody>
      </p:sp>
      <p:sp>
        <p:nvSpPr>
          <p:cNvPr id="38" name="Shape 35"/>
          <p:cNvSpPr/>
          <p:nvPr/>
        </p:nvSpPr>
        <p:spPr>
          <a:xfrm>
            <a:off x="4553712" y="3218688"/>
            <a:ext cx="1938528" cy="1280160"/>
          </a:xfrm>
          <a:prstGeom prst="rect">
            <a:avLst/>
          </a:prstGeom>
          <a:solidFill>
            <a:srgbClr val="111827"/>
          </a:solidFill>
          <a:ln w="6350">
            <a:solidFill>
              <a:srgbClr val="1F1545"/>
            </a:solidFill>
            <a:prstDash val="solid"/>
          </a:ln>
        </p:spPr>
        <p:txBody>
          <a:bodyPr/>
          <a:lstStyle/>
          <a:p>
            <a:endParaRPr lang="en-AU"/>
          </a:p>
        </p:txBody>
      </p:sp>
      <p:sp>
        <p:nvSpPr>
          <p:cNvPr id="39" name="Text 36"/>
          <p:cNvSpPr/>
          <p:nvPr/>
        </p:nvSpPr>
        <p:spPr>
          <a:xfrm>
            <a:off x="4645152" y="3291840"/>
            <a:ext cx="365760" cy="182880"/>
          </a:xfrm>
          <a:prstGeom prst="rect">
            <a:avLst/>
          </a:prstGeom>
          <a:noFill/>
          <a:ln/>
        </p:spPr>
        <p:txBody>
          <a:bodyPr wrap="square" lIns="0" tIns="0" rIns="0" bIns="0" rtlCol="0" anchor="ctr"/>
          <a:lstStyle/>
          <a:p>
            <a:pPr marL="0" indent="0">
              <a:buNone/>
            </a:pPr>
            <a:r>
              <a:rPr lang="en-US" sz="700" dirty="0">
                <a:solidFill>
                  <a:srgbClr val="5A5B6E"/>
                </a:solidFill>
                <a:latin typeface="Consolas" pitchFamily="34" charset="0"/>
                <a:ea typeface="Consolas" pitchFamily="34" charset="-122"/>
                <a:cs typeface="Consolas" pitchFamily="34" charset="-120"/>
              </a:rPr>
              <a:t>07</a:t>
            </a:r>
            <a:endParaRPr lang="en-US" sz="700" dirty="0"/>
          </a:p>
        </p:txBody>
      </p:sp>
      <p:sp>
        <p:nvSpPr>
          <p:cNvPr id="40" name="Text 37"/>
          <p:cNvSpPr/>
          <p:nvPr/>
        </p:nvSpPr>
        <p:spPr>
          <a:xfrm>
            <a:off x="4645152" y="3474720"/>
            <a:ext cx="1755648" cy="201168"/>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Certify</a:t>
            </a:r>
            <a:endParaRPr lang="en-US" sz="1100" dirty="0"/>
          </a:p>
        </p:txBody>
      </p:sp>
      <p:sp>
        <p:nvSpPr>
          <p:cNvPr id="41" name="Text 38"/>
          <p:cNvSpPr/>
          <p:nvPr/>
        </p:nvSpPr>
        <p:spPr>
          <a:xfrm>
            <a:off x="4645152" y="3675888"/>
            <a:ext cx="1755648" cy="548640"/>
          </a:xfrm>
          <a:prstGeom prst="rect">
            <a:avLst/>
          </a:prstGeom>
          <a:noFill/>
          <a:ln/>
        </p:spPr>
        <p:txBody>
          <a:bodyPr wrap="square" lIns="0" tIns="0" rIns="0" bIns="0" rtlCol="0" anchor="ctr"/>
          <a:lstStyle/>
          <a:p>
            <a:pPr marL="0" indent="0">
              <a:lnSpc>
                <a:spcPct val="130000"/>
              </a:lnSpc>
              <a:buNone/>
            </a:pPr>
            <a:r>
              <a:rPr lang="en-US" sz="750" dirty="0">
                <a:solidFill>
                  <a:srgbClr val="9899AC"/>
                </a:solidFill>
                <a:latin typeface="Calibri" pitchFamily="34" charset="0"/>
                <a:ea typeface="Calibri" pitchFamily="34" charset="-122"/>
                <a:cs typeface="Calibri" pitchFamily="34" charset="-120"/>
              </a:rPr>
              <a:t>Verified delivery credential for procurement, insurance, and lending.</a:t>
            </a:r>
            <a:endParaRPr lang="en-US" sz="750" dirty="0"/>
          </a:p>
        </p:txBody>
      </p:sp>
      <p:sp>
        <p:nvSpPr>
          <p:cNvPr id="42" name="Text 39"/>
          <p:cNvSpPr/>
          <p:nvPr/>
        </p:nvSpPr>
        <p:spPr>
          <a:xfrm>
            <a:off x="4645152" y="4242816"/>
            <a:ext cx="1755648" cy="164592"/>
          </a:xfrm>
          <a:prstGeom prst="rect">
            <a:avLst/>
          </a:prstGeom>
          <a:noFill/>
          <a:ln/>
        </p:spPr>
        <p:txBody>
          <a:bodyPr wrap="square" lIns="0" tIns="0" rIns="0" bIns="0" rtlCol="0" anchor="ctr"/>
          <a:lstStyle/>
          <a:p>
            <a:pPr marL="0" indent="0">
              <a:buNone/>
            </a:pPr>
            <a:r>
              <a:rPr lang="en-US" sz="600" kern="0" spc="200" dirty="0">
                <a:solidFill>
                  <a:srgbClr val="7C5BFB"/>
                </a:solidFill>
                <a:latin typeface="Consolas" pitchFamily="34" charset="0"/>
                <a:ea typeface="Consolas" pitchFamily="34" charset="-122"/>
                <a:cs typeface="Consolas" pitchFamily="34" charset="-120"/>
              </a:rPr>
              <a:t>ONLY NEBULA</a:t>
            </a:r>
            <a:endParaRPr lang="en-US" sz="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A0E1A"/>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11480" y="228600"/>
            <a:ext cx="201168" cy="201168"/>
          </a:xfrm>
          <a:prstGeom prst="rect">
            <a:avLst/>
          </a:prstGeom>
        </p:spPr>
      </p:pic>
      <p:sp>
        <p:nvSpPr>
          <p:cNvPr id="3" name="Text 0"/>
          <p:cNvSpPr/>
          <p:nvPr/>
        </p:nvSpPr>
        <p:spPr>
          <a:xfrm>
            <a:off x="658368" y="201168"/>
            <a:ext cx="1828800" cy="274320"/>
          </a:xfrm>
          <a:prstGeom prst="rect">
            <a:avLst/>
          </a:prstGeom>
          <a:noFill/>
          <a:ln/>
        </p:spPr>
        <p:txBody>
          <a:bodyPr wrap="square" lIns="0" tIns="0" rIns="0" bIns="0" rtlCol="0" anchor="ctr"/>
          <a:lstStyle/>
          <a:p>
            <a:pPr marL="0" indent="0">
              <a:buNone/>
            </a:pPr>
            <a:r>
              <a:rPr lang="en-US" sz="900" dirty="0">
                <a:solidFill>
                  <a:srgbClr val="9899AC"/>
                </a:solidFill>
                <a:latin typeface="Calibri" pitchFamily="34" charset="0"/>
                <a:ea typeface="Calibri" pitchFamily="34" charset="-122"/>
                <a:cs typeface="Calibri" pitchFamily="34" charset="-120"/>
              </a:rPr>
              <a:t>Nebula Platform</a:t>
            </a:r>
            <a:endParaRPr lang="en-US" sz="900" dirty="0"/>
          </a:p>
        </p:txBody>
      </p:sp>
      <p:sp>
        <p:nvSpPr>
          <p:cNvPr id="4" name="Text 1"/>
          <p:cNvSpPr/>
          <p:nvPr/>
        </p:nvSpPr>
        <p:spPr>
          <a:xfrm>
            <a:off x="8046720" y="4709160"/>
            <a:ext cx="731520" cy="274320"/>
          </a:xfrm>
          <a:prstGeom prst="rect">
            <a:avLst/>
          </a:prstGeom>
          <a:noFill/>
          <a:ln/>
        </p:spPr>
        <p:txBody>
          <a:bodyPr wrap="square" lIns="0" tIns="0" rIns="0" bIns="0" rtlCol="0" anchor="ctr"/>
          <a:lstStyle/>
          <a:p>
            <a:pPr marL="0" indent="0" algn="r">
              <a:buNone/>
            </a:pPr>
            <a:r>
              <a:rPr lang="en-US" sz="800" dirty="0">
                <a:solidFill>
                  <a:srgbClr val="5A5B6E"/>
                </a:solidFill>
                <a:latin typeface="Consolas" pitchFamily="34" charset="0"/>
                <a:ea typeface="Consolas" pitchFamily="34" charset="-122"/>
                <a:cs typeface="Consolas" pitchFamily="34" charset="-120"/>
              </a:rPr>
              <a:t>/06</a:t>
            </a:r>
            <a:endParaRPr lang="en-US" sz="800" dirty="0"/>
          </a:p>
        </p:txBody>
      </p:sp>
      <p:sp>
        <p:nvSpPr>
          <p:cNvPr id="5" name="Text 2"/>
          <p:cNvSpPr/>
          <p:nvPr/>
        </p:nvSpPr>
        <p:spPr>
          <a:xfrm>
            <a:off x="457200" y="640080"/>
            <a:ext cx="2743200" cy="274320"/>
          </a:xfrm>
          <a:prstGeom prst="rect">
            <a:avLst/>
          </a:prstGeom>
          <a:noFill/>
          <a:ln/>
        </p:spPr>
        <p:txBody>
          <a:bodyPr wrap="square" lIns="0" tIns="0" rIns="0" bIns="0" rtlCol="0" anchor="ctr"/>
          <a:lstStyle/>
          <a:p>
            <a:pPr marL="0" indent="0">
              <a:buNone/>
            </a:pPr>
            <a:r>
              <a:rPr lang="en-US" sz="800" kern="0" spc="400" dirty="0">
                <a:solidFill>
                  <a:srgbClr val="2DD4BF"/>
                </a:solidFill>
                <a:latin typeface="Consolas" pitchFamily="34" charset="0"/>
                <a:ea typeface="Consolas" pitchFamily="34" charset="-122"/>
                <a:cs typeface="Consolas" pitchFamily="34" charset="-120"/>
              </a:rPr>
              <a:t>MARKET + VALIDATION</a:t>
            </a:r>
            <a:endParaRPr lang="en-US" sz="800" dirty="0"/>
          </a:p>
        </p:txBody>
      </p:sp>
      <p:sp>
        <p:nvSpPr>
          <p:cNvPr id="6" name="Text 3"/>
          <p:cNvSpPr/>
          <p:nvPr/>
        </p:nvSpPr>
        <p:spPr>
          <a:xfrm>
            <a:off x="457200" y="914400"/>
            <a:ext cx="8229600" cy="411480"/>
          </a:xfrm>
          <a:prstGeom prst="rect">
            <a:avLst/>
          </a:prstGeom>
          <a:noFill/>
          <a:ln/>
        </p:spPr>
        <p:txBody>
          <a:bodyPr wrap="square" lIns="0" tIns="0" rIns="0" bIns="0" rtlCol="0" anchor="ctr"/>
          <a:lstStyle/>
          <a:p>
            <a:pPr marL="0" indent="0">
              <a:buNone/>
            </a:pPr>
            <a:r>
              <a:rPr lang="en-US" sz="2400" b="1" dirty="0">
                <a:solidFill>
                  <a:srgbClr val="E8E8F0"/>
                </a:solidFill>
                <a:latin typeface="Calibri" pitchFamily="34" charset="0"/>
                <a:ea typeface="Calibri" pitchFamily="34" charset="-122"/>
                <a:cs typeface="Calibri" pitchFamily="34" charset="-120"/>
              </a:rPr>
              <a:t>Construction is the entry point. </a:t>
            </a:r>
            <a:r>
              <a:rPr lang="en-US" sz="2400" b="1" i="1" dirty="0">
                <a:solidFill>
                  <a:srgbClr val="7C5BFB"/>
                </a:solidFill>
                <a:latin typeface="Calibri" pitchFamily="34" charset="0"/>
                <a:ea typeface="Calibri" pitchFamily="34" charset="-122"/>
                <a:cs typeface="Calibri" pitchFamily="34" charset="-120"/>
              </a:rPr>
              <a:t>Every contract is the market.</a:t>
            </a:r>
            <a:endParaRPr lang="en-US" sz="2400" dirty="0"/>
          </a:p>
        </p:txBody>
      </p:sp>
      <p:sp>
        <p:nvSpPr>
          <p:cNvPr id="7" name="Shape 4"/>
          <p:cNvSpPr/>
          <p:nvPr/>
        </p:nvSpPr>
        <p:spPr>
          <a:xfrm>
            <a:off x="457200" y="1463040"/>
            <a:ext cx="2651760" cy="1051560"/>
          </a:xfrm>
          <a:prstGeom prst="rect">
            <a:avLst/>
          </a:prstGeom>
          <a:solidFill>
            <a:srgbClr val="111827"/>
          </a:solidFill>
          <a:ln w="6350">
            <a:solidFill>
              <a:srgbClr val="1A1335"/>
            </a:solidFill>
            <a:prstDash val="solid"/>
          </a:ln>
        </p:spPr>
        <p:txBody>
          <a:bodyPr/>
          <a:lstStyle/>
          <a:p>
            <a:endParaRPr lang="en-AU"/>
          </a:p>
        </p:txBody>
      </p:sp>
      <p:sp>
        <p:nvSpPr>
          <p:cNvPr id="8" name="Text 5"/>
          <p:cNvSpPr/>
          <p:nvPr/>
        </p:nvSpPr>
        <p:spPr>
          <a:xfrm>
            <a:off x="594360" y="1536192"/>
            <a:ext cx="2377440" cy="365760"/>
          </a:xfrm>
          <a:prstGeom prst="rect">
            <a:avLst/>
          </a:prstGeom>
          <a:noFill/>
          <a:ln/>
        </p:spPr>
        <p:txBody>
          <a:bodyPr wrap="square" lIns="0" tIns="0" rIns="0" bIns="0" rtlCol="0" anchor="ctr"/>
          <a:lstStyle/>
          <a:p>
            <a:pPr marL="0" indent="0">
              <a:buNone/>
            </a:pPr>
            <a:r>
              <a:rPr lang="en-US" sz="2200" b="1" dirty="0">
                <a:solidFill>
                  <a:srgbClr val="7C5BFB"/>
                </a:solidFill>
                <a:latin typeface="Consolas" pitchFamily="34" charset="0"/>
                <a:ea typeface="Consolas" pitchFamily="34" charset="-122"/>
                <a:cs typeface="Consolas" pitchFamily="34" charset="-120"/>
              </a:rPr>
              <a:t>$12.9T</a:t>
            </a:r>
            <a:endParaRPr lang="en-US" sz="2200" dirty="0"/>
          </a:p>
        </p:txBody>
      </p:sp>
      <p:sp>
        <p:nvSpPr>
          <p:cNvPr id="9" name="Text 6"/>
          <p:cNvSpPr/>
          <p:nvPr/>
        </p:nvSpPr>
        <p:spPr>
          <a:xfrm>
            <a:off x="594360" y="1874520"/>
            <a:ext cx="2377440" cy="182880"/>
          </a:xfrm>
          <a:prstGeom prst="rect">
            <a:avLst/>
          </a:prstGeom>
          <a:noFill/>
          <a:ln/>
        </p:spPr>
        <p:txBody>
          <a:bodyPr wrap="square" lIns="0" tIns="0" rIns="0" bIns="0" rtlCol="0" anchor="ctr"/>
          <a:lstStyle/>
          <a:p>
            <a:pPr marL="0" indent="0">
              <a:buNone/>
            </a:pPr>
            <a:r>
              <a:rPr lang="en-US" sz="800" kern="0" spc="200" dirty="0">
                <a:solidFill>
                  <a:srgbClr val="5A5B6E"/>
                </a:solidFill>
                <a:latin typeface="Consolas" pitchFamily="34" charset="0"/>
                <a:ea typeface="Consolas" pitchFamily="34" charset="-122"/>
                <a:cs typeface="Consolas" pitchFamily="34" charset="-120"/>
              </a:rPr>
              <a:t>TAM</a:t>
            </a:r>
            <a:endParaRPr lang="en-US" sz="800" dirty="0"/>
          </a:p>
        </p:txBody>
      </p:sp>
      <p:sp>
        <p:nvSpPr>
          <p:cNvPr id="10" name="Text 7"/>
          <p:cNvSpPr/>
          <p:nvPr/>
        </p:nvSpPr>
        <p:spPr>
          <a:xfrm>
            <a:off x="594360" y="2057400"/>
            <a:ext cx="2377440" cy="365760"/>
          </a:xfrm>
          <a:prstGeom prst="rect">
            <a:avLst/>
          </a:prstGeom>
          <a:noFill/>
          <a:ln/>
        </p:spPr>
        <p:txBody>
          <a:bodyPr wrap="square" lIns="0" tIns="0" rIns="0" bIns="0" rtlCol="0" anchor="ctr"/>
          <a:lstStyle/>
          <a:p>
            <a:pPr marL="0" indent="0">
              <a:lnSpc>
                <a:spcPct val="120000"/>
              </a:lnSpc>
              <a:buNone/>
            </a:pPr>
            <a:r>
              <a:rPr lang="en-US" sz="850" dirty="0">
                <a:solidFill>
                  <a:srgbClr val="9899AC"/>
                </a:solidFill>
                <a:latin typeface="Calibri" pitchFamily="34" charset="0"/>
                <a:ea typeface="Calibri" pitchFamily="34" charset="-122"/>
                <a:cs typeface="Calibri" pitchFamily="34" charset="-120"/>
              </a:rPr>
              <a:t>Global construction</a:t>
            </a:r>
            <a:endParaRPr lang="en-US" sz="850" dirty="0"/>
          </a:p>
          <a:p>
            <a:pPr marL="0" indent="0">
              <a:lnSpc>
                <a:spcPct val="120000"/>
              </a:lnSpc>
              <a:buNone/>
            </a:pPr>
            <a:r>
              <a:rPr lang="en-US" sz="850" dirty="0">
                <a:solidFill>
                  <a:srgbClr val="9899AC"/>
                </a:solidFill>
                <a:latin typeface="Calibri" pitchFamily="34" charset="0"/>
                <a:ea typeface="Calibri" pitchFamily="34" charset="-122"/>
                <a:cs typeface="Calibri" pitchFamily="34" charset="-120"/>
              </a:rPr>
              <a:t>16.8% CAGR</a:t>
            </a:r>
            <a:endParaRPr lang="en-US" sz="850" dirty="0"/>
          </a:p>
        </p:txBody>
      </p:sp>
      <p:sp>
        <p:nvSpPr>
          <p:cNvPr id="11" name="Shape 8"/>
          <p:cNvSpPr/>
          <p:nvPr/>
        </p:nvSpPr>
        <p:spPr>
          <a:xfrm>
            <a:off x="3291840" y="1463040"/>
            <a:ext cx="2651760" cy="1051560"/>
          </a:xfrm>
          <a:prstGeom prst="rect">
            <a:avLst/>
          </a:prstGeom>
          <a:solidFill>
            <a:srgbClr val="111827"/>
          </a:solidFill>
          <a:ln w="6350">
            <a:solidFill>
              <a:srgbClr val="1A1335"/>
            </a:solidFill>
            <a:prstDash val="solid"/>
          </a:ln>
        </p:spPr>
        <p:txBody>
          <a:bodyPr/>
          <a:lstStyle/>
          <a:p>
            <a:endParaRPr lang="en-AU"/>
          </a:p>
        </p:txBody>
      </p:sp>
      <p:sp>
        <p:nvSpPr>
          <p:cNvPr id="12" name="Text 9"/>
          <p:cNvSpPr/>
          <p:nvPr/>
        </p:nvSpPr>
        <p:spPr>
          <a:xfrm>
            <a:off x="3429000" y="1536192"/>
            <a:ext cx="2377440" cy="365760"/>
          </a:xfrm>
          <a:prstGeom prst="rect">
            <a:avLst/>
          </a:prstGeom>
          <a:noFill/>
          <a:ln/>
        </p:spPr>
        <p:txBody>
          <a:bodyPr wrap="square" lIns="0" tIns="0" rIns="0" bIns="0" rtlCol="0" anchor="ctr"/>
          <a:lstStyle/>
          <a:p>
            <a:pPr marL="0" indent="0">
              <a:buNone/>
            </a:pPr>
            <a:r>
              <a:rPr lang="en-US" sz="2200" b="1" dirty="0">
                <a:solidFill>
                  <a:srgbClr val="34D399"/>
                </a:solidFill>
                <a:latin typeface="Consolas" pitchFamily="34" charset="0"/>
                <a:ea typeface="Consolas" pitchFamily="34" charset="-122"/>
                <a:cs typeface="Consolas" pitchFamily="34" charset="-120"/>
              </a:rPr>
              <a:t>$2.2B</a:t>
            </a:r>
            <a:endParaRPr lang="en-US" sz="2200" dirty="0"/>
          </a:p>
        </p:txBody>
      </p:sp>
      <p:sp>
        <p:nvSpPr>
          <p:cNvPr id="13" name="Text 10"/>
          <p:cNvSpPr/>
          <p:nvPr/>
        </p:nvSpPr>
        <p:spPr>
          <a:xfrm>
            <a:off x="3429000" y="1874520"/>
            <a:ext cx="2377440" cy="182880"/>
          </a:xfrm>
          <a:prstGeom prst="rect">
            <a:avLst/>
          </a:prstGeom>
          <a:noFill/>
          <a:ln/>
        </p:spPr>
        <p:txBody>
          <a:bodyPr wrap="square" lIns="0" tIns="0" rIns="0" bIns="0" rtlCol="0" anchor="ctr"/>
          <a:lstStyle/>
          <a:p>
            <a:pPr marL="0" indent="0">
              <a:buNone/>
            </a:pPr>
            <a:r>
              <a:rPr lang="en-US" sz="800" kern="0" spc="200" dirty="0">
                <a:solidFill>
                  <a:srgbClr val="5A5B6E"/>
                </a:solidFill>
                <a:latin typeface="Consolas" pitchFamily="34" charset="0"/>
                <a:ea typeface="Consolas" pitchFamily="34" charset="-122"/>
                <a:cs typeface="Consolas" pitchFamily="34" charset="-120"/>
              </a:rPr>
              <a:t>SAM</a:t>
            </a:r>
            <a:endParaRPr lang="en-US" sz="800" dirty="0"/>
          </a:p>
        </p:txBody>
      </p:sp>
      <p:sp>
        <p:nvSpPr>
          <p:cNvPr id="14" name="Text 11"/>
          <p:cNvSpPr/>
          <p:nvPr/>
        </p:nvSpPr>
        <p:spPr>
          <a:xfrm>
            <a:off x="3429000" y="2057400"/>
            <a:ext cx="2377440" cy="365760"/>
          </a:xfrm>
          <a:prstGeom prst="rect">
            <a:avLst/>
          </a:prstGeom>
          <a:noFill/>
          <a:ln/>
        </p:spPr>
        <p:txBody>
          <a:bodyPr wrap="square" lIns="0" tIns="0" rIns="0" bIns="0" rtlCol="0" anchor="ctr"/>
          <a:lstStyle/>
          <a:p>
            <a:pPr marL="0" indent="0">
              <a:lnSpc>
                <a:spcPct val="120000"/>
              </a:lnSpc>
              <a:buNone/>
            </a:pPr>
            <a:r>
              <a:rPr lang="en-US" sz="850" dirty="0">
                <a:solidFill>
                  <a:srgbClr val="9899AC"/>
                </a:solidFill>
                <a:latin typeface="Calibri" pitchFamily="34" charset="0"/>
                <a:ea typeface="Calibri" pitchFamily="34" charset="-122"/>
                <a:cs typeface="Calibri" pitchFamily="34" charset="-120"/>
              </a:rPr>
              <a:t>Contract management</a:t>
            </a:r>
            <a:endParaRPr lang="en-US" sz="850" dirty="0"/>
          </a:p>
          <a:p>
            <a:pPr marL="0" indent="0">
              <a:lnSpc>
                <a:spcPct val="120000"/>
              </a:lnSpc>
              <a:buNone/>
            </a:pPr>
            <a:r>
              <a:rPr lang="en-US" sz="850" dirty="0">
                <a:solidFill>
                  <a:srgbClr val="9899AC"/>
                </a:solidFill>
                <a:latin typeface="Calibri" pitchFamily="34" charset="0"/>
                <a:ea typeface="Calibri" pitchFamily="34" charset="-122"/>
                <a:cs typeface="Calibri" pitchFamily="34" charset="-120"/>
              </a:rPr>
              <a:t>+ compliance software</a:t>
            </a:r>
            <a:endParaRPr lang="en-US" sz="850" dirty="0"/>
          </a:p>
        </p:txBody>
      </p:sp>
      <p:sp>
        <p:nvSpPr>
          <p:cNvPr id="15" name="Shape 12"/>
          <p:cNvSpPr/>
          <p:nvPr/>
        </p:nvSpPr>
        <p:spPr>
          <a:xfrm>
            <a:off x="6126480" y="1463040"/>
            <a:ext cx="2651760" cy="1051560"/>
          </a:xfrm>
          <a:prstGeom prst="rect">
            <a:avLst/>
          </a:prstGeom>
          <a:solidFill>
            <a:srgbClr val="111827"/>
          </a:solidFill>
          <a:ln w="6350">
            <a:solidFill>
              <a:srgbClr val="1A1335"/>
            </a:solidFill>
            <a:prstDash val="solid"/>
          </a:ln>
        </p:spPr>
        <p:txBody>
          <a:bodyPr/>
          <a:lstStyle/>
          <a:p>
            <a:endParaRPr lang="en-AU"/>
          </a:p>
        </p:txBody>
      </p:sp>
      <p:sp>
        <p:nvSpPr>
          <p:cNvPr id="16" name="Text 13"/>
          <p:cNvSpPr/>
          <p:nvPr/>
        </p:nvSpPr>
        <p:spPr>
          <a:xfrm>
            <a:off x="6263640" y="1536192"/>
            <a:ext cx="2377440" cy="365760"/>
          </a:xfrm>
          <a:prstGeom prst="rect">
            <a:avLst/>
          </a:prstGeom>
          <a:noFill/>
          <a:ln/>
        </p:spPr>
        <p:txBody>
          <a:bodyPr wrap="square" lIns="0" tIns="0" rIns="0" bIns="0" rtlCol="0" anchor="ctr"/>
          <a:lstStyle/>
          <a:p>
            <a:pPr marL="0" indent="0">
              <a:buNone/>
            </a:pPr>
            <a:r>
              <a:rPr lang="en-US" sz="2200" b="1" dirty="0">
                <a:solidFill>
                  <a:srgbClr val="F0C040"/>
                </a:solidFill>
                <a:latin typeface="Consolas" pitchFamily="34" charset="0"/>
                <a:ea typeface="Consolas" pitchFamily="34" charset="-122"/>
                <a:cs typeface="Consolas" pitchFamily="34" charset="-120"/>
              </a:rPr>
              <a:t>$6.5B</a:t>
            </a:r>
            <a:endParaRPr lang="en-US" sz="2200" dirty="0"/>
          </a:p>
        </p:txBody>
      </p:sp>
      <p:sp>
        <p:nvSpPr>
          <p:cNvPr id="17" name="Text 14"/>
          <p:cNvSpPr/>
          <p:nvPr/>
        </p:nvSpPr>
        <p:spPr>
          <a:xfrm>
            <a:off x="6263640" y="1874520"/>
            <a:ext cx="2377440" cy="182880"/>
          </a:xfrm>
          <a:prstGeom prst="rect">
            <a:avLst/>
          </a:prstGeom>
          <a:noFill/>
          <a:ln/>
        </p:spPr>
        <p:txBody>
          <a:bodyPr wrap="square" lIns="0" tIns="0" rIns="0" bIns="0" rtlCol="0" anchor="ctr"/>
          <a:lstStyle/>
          <a:p>
            <a:pPr marL="0" indent="0">
              <a:buNone/>
            </a:pPr>
            <a:r>
              <a:rPr lang="en-US" sz="800" kern="0" spc="200" dirty="0">
                <a:solidFill>
                  <a:srgbClr val="5A5B6E"/>
                </a:solidFill>
                <a:latin typeface="Consolas" pitchFamily="34" charset="0"/>
                <a:ea typeface="Consolas" pitchFamily="34" charset="-122"/>
                <a:cs typeface="Consolas" pitchFamily="34" charset="-120"/>
              </a:rPr>
              <a:t>Expansion</a:t>
            </a:r>
            <a:endParaRPr lang="en-US" sz="800" dirty="0"/>
          </a:p>
        </p:txBody>
      </p:sp>
      <p:sp>
        <p:nvSpPr>
          <p:cNvPr id="18" name="Text 15"/>
          <p:cNvSpPr/>
          <p:nvPr/>
        </p:nvSpPr>
        <p:spPr>
          <a:xfrm>
            <a:off x="6263640" y="2057400"/>
            <a:ext cx="2377440" cy="365760"/>
          </a:xfrm>
          <a:prstGeom prst="rect">
            <a:avLst/>
          </a:prstGeom>
          <a:noFill/>
          <a:ln/>
        </p:spPr>
        <p:txBody>
          <a:bodyPr wrap="square" lIns="0" tIns="0" rIns="0" bIns="0" rtlCol="0" anchor="ctr"/>
          <a:lstStyle/>
          <a:p>
            <a:pPr marL="0" indent="0">
              <a:lnSpc>
                <a:spcPct val="120000"/>
              </a:lnSpc>
              <a:buNone/>
            </a:pPr>
            <a:r>
              <a:rPr lang="en-US" sz="850" dirty="0">
                <a:solidFill>
                  <a:srgbClr val="9899AC"/>
                </a:solidFill>
                <a:latin typeface="Calibri" pitchFamily="34" charset="0"/>
                <a:ea typeface="Calibri" pitchFamily="34" charset="-122"/>
                <a:cs typeface="Calibri" pitchFamily="34" charset="-120"/>
              </a:rPr>
              <a:t>Prequalification</a:t>
            </a:r>
            <a:endParaRPr lang="en-US" sz="850" dirty="0"/>
          </a:p>
          <a:p>
            <a:pPr marL="0" indent="0">
              <a:lnSpc>
                <a:spcPct val="120000"/>
              </a:lnSpc>
              <a:buNone/>
            </a:pPr>
            <a:r>
              <a:rPr lang="en-US" sz="850" dirty="0">
                <a:solidFill>
                  <a:srgbClr val="9899AC"/>
                </a:solidFill>
                <a:latin typeface="Calibri" pitchFamily="34" charset="0"/>
                <a:ea typeface="Calibri" pitchFamily="34" charset="-122"/>
                <a:cs typeface="Calibri" pitchFamily="34" charset="-120"/>
              </a:rPr>
              <a:t>&amp; certification</a:t>
            </a:r>
            <a:endParaRPr lang="en-US" sz="850" dirty="0"/>
          </a:p>
        </p:txBody>
      </p:sp>
      <p:sp>
        <p:nvSpPr>
          <p:cNvPr id="19" name="Text 16"/>
          <p:cNvSpPr/>
          <p:nvPr/>
        </p:nvSpPr>
        <p:spPr>
          <a:xfrm>
            <a:off x="457200" y="2697480"/>
            <a:ext cx="8229600" cy="274320"/>
          </a:xfrm>
          <a:prstGeom prst="rect">
            <a:avLst/>
          </a:prstGeom>
          <a:noFill/>
          <a:ln/>
        </p:spPr>
        <p:txBody>
          <a:bodyPr wrap="square" lIns="0" tIns="0" rIns="0" bIns="0" rtlCol="0" anchor="ctr"/>
          <a:lstStyle/>
          <a:p>
            <a:pPr marL="0" indent="0">
              <a:buNone/>
            </a:pPr>
            <a:r>
              <a:rPr lang="en-US" sz="900" dirty="0">
                <a:solidFill>
                  <a:srgbClr val="5A5B6E"/>
                </a:solidFill>
                <a:latin typeface="Calibri" pitchFamily="34" charset="0"/>
                <a:ea typeface="Calibri" pitchFamily="34" charset="-122"/>
                <a:cs typeface="Calibri" pitchFamily="34" charset="-120"/>
              </a:rPr>
              <a:t>Expands to mining, oil and gas, government procurement, defence, pharma. Every industry that runs on multi-party delivery obligations.</a:t>
            </a:r>
            <a:endParaRPr lang="en-US" sz="900" dirty="0"/>
          </a:p>
        </p:txBody>
      </p:sp>
      <p:sp>
        <p:nvSpPr>
          <p:cNvPr id="21" name="Text 18"/>
          <p:cNvSpPr/>
          <p:nvPr/>
        </p:nvSpPr>
        <p:spPr>
          <a:xfrm>
            <a:off x="457200" y="3246120"/>
            <a:ext cx="2743200" cy="182880"/>
          </a:xfrm>
          <a:prstGeom prst="rect">
            <a:avLst/>
          </a:prstGeom>
          <a:noFill/>
          <a:ln/>
        </p:spPr>
        <p:txBody>
          <a:bodyPr wrap="square" lIns="0" tIns="0" rIns="0" bIns="0" rtlCol="0" anchor="ctr"/>
          <a:lstStyle/>
          <a:p>
            <a:pPr marL="0" indent="0">
              <a:buNone/>
            </a:pPr>
            <a:r>
              <a:rPr lang="en-US" sz="700" kern="0" spc="200" dirty="0">
                <a:solidFill>
                  <a:srgbClr val="2DD4BF"/>
                </a:solidFill>
                <a:latin typeface="Consolas" pitchFamily="34" charset="0"/>
                <a:ea typeface="Consolas" pitchFamily="34" charset="-122"/>
                <a:cs typeface="Consolas" pitchFamily="34" charset="-120"/>
              </a:rPr>
              <a:t>MARKET VALIDATION</a:t>
            </a:r>
            <a:endParaRPr lang="en-US" sz="700" dirty="0"/>
          </a:p>
        </p:txBody>
      </p:sp>
      <p:sp>
        <p:nvSpPr>
          <p:cNvPr id="22" name="Shape 19"/>
          <p:cNvSpPr/>
          <p:nvPr/>
        </p:nvSpPr>
        <p:spPr>
          <a:xfrm>
            <a:off x="457200" y="3520440"/>
            <a:ext cx="1920240" cy="914400"/>
          </a:xfrm>
          <a:prstGeom prst="rect">
            <a:avLst/>
          </a:prstGeom>
          <a:solidFill>
            <a:srgbClr val="111827"/>
          </a:solidFill>
          <a:ln w="6350">
            <a:solidFill>
              <a:srgbClr val="1A1335"/>
            </a:solidFill>
            <a:prstDash val="solid"/>
          </a:ln>
        </p:spPr>
        <p:txBody>
          <a:bodyPr/>
          <a:lstStyle/>
          <a:p>
            <a:endParaRPr lang="en-AU"/>
          </a:p>
        </p:txBody>
      </p:sp>
      <p:sp>
        <p:nvSpPr>
          <p:cNvPr id="23" name="Text 20"/>
          <p:cNvSpPr/>
          <p:nvPr/>
        </p:nvSpPr>
        <p:spPr>
          <a:xfrm>
            <a:off x="566928" y="3584448"/>
            <a:ext cx="1700784" cy="365760"/>
          </a:xfrm>
          <a:prstGeom prst="rect">
            <a:avLst/>
          </a:prstGeom>
          <a:noFill/>
          <a:ln/>
        </p:spPr>
        <p:txBody>
          <a:bodyPr wrap="square" lIns="0" tIns="0" rIns="0" bIns="0" rtlCol="0" anchor="ctr"/>
          <a:lstStyle/>
          <a:p>
            <a:pPr marL="0" indent="0">
              <a:buNone/>
            </a:pPr>
            <a:r>
              <a:rPr lang="en-US" sz="2000" b="1" dirty="0">
                <a:solidFill>
                  <a:srgbClr val="34D399"/>
                </a:solidFill>
                <a:latin typeface="Consolas" pitchFamily="34" charset="0"/>
                <a:ea typeface="Consolas" pitchFamily="34" charset="-122"/>
                <a:cs typeface="Consolas" pitchFamily="34" charset="-120"/>
              </a:rPr>
              <a:t>84/100</a:t>
            </a:r>
            <a:endParaRPr lang="en-US" sz="2000" dirty="0"/>
          </a:p>
        </p:txBody>
      </p:sp>
      <p:sp>
        <p:nvSpPr>
          <p:cNvPr id="24" name="Text 21"/>
          <p:cNvSpPr/>
          <p:nvPr/>
        </p:nvSpPr>
        <p:spPr>
          <a:xfrm>
            <a:off x="566928" y="3931920"/>
            <a:ext cx="1700784" cy="182880"/>
          </a:xfrm>
          <a:prstGeom prst="rect">
            <a:avLst/>
          </a:prstGeom>
          <a:noFill/>
          <a:ln/>
        </p:spPr>
        <p:txBody>
          <a:bodyPr wrap="square" lIns="0" tIns="0" rIns="0" bIns="0" rtlCol="0" anchor="ctr"/>
          <a:lstStyle/>
          <a:p>
            <a:pPr marL="0" indent="0">
              <a:buNone/>
            </a:pPr>
            <a:r>
              <a:rPr lang="en-US" sz="850" b="1" dirty="0">
                <a:solidFill>
                  <a:srgbClr val="E8E8F0"/>
                </a:solidFill>
                <a:latin typeface="Calibri" pitchFamily="34" charset="0"/>
                <a:ea typeface="Calibri" pitchFamily="34" charset="-122"/>
                <a:cs typeface="Calibri" pitchFamily="34" charset="-120"/>
              </a:rPr>
              <a:t>Adoption score</a:t>
            </a:r>
            <a:endParaRPr lang="en-US" sz="850" dirty="0"/>
          </a:p>
        </p:txBody>
      </p:sp>
      <p:sp>
        <p:nvSpPr>
          <p:cNvPr id="25" name="Text 22"/>
          <p:cNvSpPr/>
          <p:nvPr/>
        </p:nvSpPr>
        <p:spPr>
          <a:xfrm>
            <a:off x="566928" y="4114800"/>
            <a:ext cx="1700784" cy="228600"/>
          </a:xfrm>
          <a:prstGeom prst="rect">
            <a:avLst/>
          </a:prstGeom>
          <a:noFill/>
          <a:ln/>
        </p:spPr>
        <p:txBody>
          <a:bodyPr wrap="square" lIns="0" tIns="0" rIns="0" bIns="0" rtlCol="0" anchor="ctr"/>
          <a:lstStyle/>
          <a:p>
            <a:pPr marL="0" indent="0">
              <a:buNone/>
            </a:pPr>
            <a:r>
              <a:rPr lang="en-US" sz="750" dirty="0">
                <a:solidFill>
                  <a:srgbClr val="5A5B6E"/>
                </a:solidFill>
                <a:latin typeface="Calibri" pitchFamily="34" charset="0"/>
                <a:ea typeface="Calibri" pitchFamily="34" charset="-122"/>
                <a:cs typeface="Calibri" pitchFamily="34" charset="-120"/>
              </a:rPr>
              <a:t>Directors at 500+ employee firms</a:t>
            </a:r>
            <a:endParaRPr lang="en-US" sz="750" dirty="0"/>
          </a:p>
        </p:txBody>
      </p:sp>
      <p:sp>
        <p:nvSpPr>
          <p:cNvPr id="26" name="Shape 23"/>
          <p:cNvSpPr/>
          <p:nvPr/>
        </p:nvSpPr>
        <p:spPr>
          <a:xfrm>
            <a:off x="2560320" y="3520440"/>
            <a:ext cx="1920240" cy="914400"/>
          </a:xfrm>
          <a:prstGeom prst="rect">
            <a:avLst/>
          </a:prstGeom>
          <a:solidFill>
            <a:srgbClr val="111827"/>
          </a:solidFill>
          <a:ln w="6350">
            <a:solidFill>
              <a:srgbClr val="1A1335"/>
            </a:solidFill>
            <a:prstDash val="solid"/>
          </a:ln>
        </p:spPr>
        <p:txBody>
          <a:bodyPr/>
          <a:lstStyle/>
          <a:p>
            <a:endParaRPr lang="en-AU"/>
          </a:p>
        </p:txBody>
      </p:sp>
      <p:sp>
        <p:nvSpPr>
          <p:cNvPr id="27" name="Text 24"/>
          <p:cNvSpPr/>
          <p:nvPr/>
        </p:nvSpPr>
        <p:spPr>
          <a:xfrm>
            <a:off x="2670048" y="3584448"/>
            <a:ext cx="1700784" cy="365760"/>
          </a:xfrm>
          <a:prstGeom prst="rect">
            <a:avLst/>
          </a:prstGeom>
          <a:noFill/>
          <a:ln/>
        </p:spPr>
        <p:txBody>
          <a:bodyPr wrap="square" lIns="0" tIns="0" rIns="0" bIns="0" rtlCol="0" anchor="ctr"/>
          <a:lstStyle/>
          <a:p>
            <a:pPr marL="0" indent="0">
              <a:buNone/>
            </a:pPr>
            <a:r>
              <a:rPr lang="en-US" sz="2000" b="1" dirty="0">
                <a:solidFill>
                  <a:srgbClr val="34D399"/>
                </a:solidFill>
                <a:latin typeface="Consolas" pitchFamily="34" charset="0"/>
                <a:ea typeface="Consolas" pitchFamily="34" charset="-122"/>
                <a:cs typeface="Consolas" pitchFamily="34" charset="-120"/>
              </a:rPr>
              <a:t>79/100</a:t>
            </a:r>
            <a:endParaRPr lang="en-US" sz="2000" dirty="0"/>
          </a:p>
        </p:txBody>
      </p:sp>
      <p:sp>
        <p:nvSpPr>
          <p:cNvPr id="28" name="Text 25"/>
          <p:cNvSpPr/>
          <p:nvPr/>
        </p:nvSpPr>
        <p:spPr>
          <a:xfrm>
            <a:off x="2670048" y="3931920"/>
            <a:ext cx="1700784" cy="182880"/>
          </a:xfrm>
          <a:prstGeom prst="rect">
            <a:avLst/>
          </a:prstGeom>
          <a:noFill/>
          <a:ln/>
        </p:spPr>
        <p:txBody>
          <a:bodyPr wrap="square" lIns="0" tIns="0" rIns="0" bIns="0" rtlCol="0" anchor="ctr"/>
          <a:lstStyle/>
          <a:p>
            <a:pPr marL="0" indent="0">
              <a:buNone/>
            </a:pPr>
            <a:r>
              <a:rPr lang="en-US" sz="850" b="1" dirty="0">
                <a:solidFill>
                  <a:srgbClr val="E8E8F0"/>
                </a:solidFill>
                <a:latin typeface="Calibri" pitchFamily="34" charset="0"/>
                <a:ea typeface="Calibri" pitchFamily="34" charset="-122"/>
                <a:cs typeface="Calibri" pitchFamily="34" charset="-120"/>
              </a:rPr>
              <a:t>Overall adoption</a:t>
            </a:r>
            <a:endParaRPr lang="en-US" sz="850" dirty="0"/>
          </a:p>
        </p:txBody>
      </p:sp>
      <p:sp>
        <p:nvSpPr>
          <p:cNvPr id="29" name="Text 26"/>
          <p:cNvSpPr/>
          <p:nvPr/>
        </p:nvSpPr>
        <p:spPr>
          <a:xfrm>
            <a:off x="2670048" y="4114800"/>
            <a:ext cx="1700784" cy="228600"/>
          </a:xfrm>
          <a:prstGeom prst="rect">
            <a:avLst/>
          </a:prstGeom>
          <a:noFill/>
          <a:ln/>
        </p:spPr>
        <p:txBody>
          <a:bodyPr wrap="square" lIns="0" tIns="0" rIns="0" bIns="0" rtlCol="0" anchor="ctr"/>
          <a:lstStyle/>
          <a:p>
            <a:pPr marL="0" indent="0">
              <a:buNone/>
            </a:pPr>
            <a:r>
              <a:rPr lang="en-US" sz="750" dirty="0">
                <a:solidFill>
                  <a:srgbClr val="5A5B6E"/>
                </a:solidFill>
                <a:latin typeface="Calibri" pitchFamily="34" charset="0"/>
                <a:ea typeface="Calibri" pitchFamily="34" charset="-122"/>
                <a:cs typeface="Calibri" pitchFamily="34" charset="-120"/>
              </a:rPr>
              <a:t>All 77 validated respondents</a:t>
            </a:r>
            <a:endParaRPr lang="en-US" sz="750" dirty="0"/>
          </a:p>
        </p:txBody>
      </p:sp>
      <p:sp>
        <p:nvSpPr>
          <p:cNvPr id="30" name="Shape 27"/>
          <p:cNvSpPr/>
          <p:nvPr/>
        </p:nvSpPr>
        <p:spPr>
          <a:xfrm>
            <a:off x="4663440" y="3520440"/>
            <a:ext cx="1920240" cy="914400"/>
          </a:xfrm>
          <a:prstGeom prst="rect">
            <a:avLst/>
          </a:prstGeom>
          <a:solidFill>
            <a:srgbClr val="111827"/>
          </a:solidFill>
          <a:ln w="6350">
            <a:solidFill>
              <a:srgbClr val="1A1335"/>
            </a:solidFill>
            <a:prstDash val="solid"/>
          </a:ln>
        </p:spPr>
        <p:txBody>
          <a:bodyPr/>
          <a:lstStyle/>
          <a:p>
            <a:endParaRPr lang="en-AU"/>
          </a:p>
        </p:txBody>
      </p:sp>
      <p:sp>
        <p:nvSpPr>
          <p:cNvPr id="31" name="Text 28"/>
          <p:cNvSpPr/>
          <p:nvPr/>
        </p:nvSpPr>
        <p:spPr>
          <a:xfrm>
            <a:off x="4773168" y="3584448"/>
            <a:ext cx="1700784" cy="365760"/>
          </a:xfrm>
          <a:prstGeom prst="rect">
            <a:avLst/>
          </a:prstGeom>
          <a:noFill/>
          <a:ln/>
        </p:spPr>
        <p:txBody>
          <a:bodyPr wrap="square" lIns="0" tIns="0" rIns="0" bIns="0" rtlCol="0" anchor="ctr"/>
          <a:lstStyle/>
          <a:p>
            <a:pPr marL="0" indent="0">
              <a:buNone/>
            </a:pPr>
            <a:r>
              <a:rPr lang="en-US" sz="2000" b="1" dirty="0">
                <a:solidFill>
                  <a:srgbClr val="34D399"/>
                </a:solidFill>
                <a:latin typeface="Consolas" pitchFamily="34" charset="0"/>
                <a:ea typeface="Consolas" pitchFamily="34" charset="-122"/>
                <a:cs typeface="Consolas" pitchFamily="34" charset="-120"/>
              </a:rPr>
              <a:t>94%</a:t>
            </a:r>
            <a:endParaRPr lang="en-US" sz="2000" dirty="0"/>
          </a:p>
        </p:txBody>
      </p:sp>
      <p:sp>
        <p:nvSpPr>
          <p:cNvPr id="32" name="Text 29"/>
          <p:cNvSpPr/>
          <p:nvPr/>
        </p:nvSpPr>
        <p:spPr>
          <a:xfrm>
            <a:off x="4773168" y="3931920"/>
            <a:ext cx="1700784" cy="182880"/>
          </a:xfrm>
          <a:prstGeom prst="rect">
            <a:avLst/>
          </a:prstGeom>
          <a:noFill/>
          <a:ln/>
        </p:spPr>
        <p:txBody>
          <a:bodyPr wrap="square" lIns="0" tIns="0" rIns="0" bIns="0" rtlCol="0" anchor="ctr"/>
          <a:lstStyle/>
          <a:p>
            <a:pPr marL="0" indent="0">
              <a:buNone/>
            </a:pPr>
            <a:r>
              <a:rPr lang="en-US" sz="850" b="1" dirty="0">
                <a:solidFill>
                  <a:srgbClr val="E8E8F0"/>
                </a:solidFill>
                <a:latin typeface="Calibri" pitchFamily="34" charset="0"/>
                <a:ea typeface="Calibri" pitchFamily="34" charset="-122"/>
                <a:cs typeface="Calibri" pitchFamily="34" charset="-120"/>
              </a:rPr>
              <a:t>Extraction accuracy</a:t>
            </a:r>
            <a:endParaRPr lang="en-US" sz="850" dirty="0"/>
          </a:p>
        </p:txBody>
      </p:sp>
      <p:sp>
        <p:nvSpPr>
          <p:cNvPr id="33" name="Text 30"/>
          <p:cNvSpPr/>
          <p:nvPr/>
        </p:nvSpPr>
        <p:spPr>
          <a:xfrm>
            <a:off x="4773168" y="4114800"/>
            <a:ext cx="1700784" cy="228600"/>
          </a:xfrm>
          <a:prstGeom prst="rect">
            <a:avLst/>
          </a:prstGeom>
          <a:noFill/>
          <a:ln/>
        </p:spPr>
        <p:txBody>
          <a:bodyPr wrap="square" lIns="0" tIns="0" rIns="0" bIns="0" rtlCol="0" anchor="ctr"/>
          <a:lstStyle/>
          <a:p>
            <a:pPr marL="0" indent="0">
              <a:buNone/>
            </a:pPr>
            <a:r>
              <a:rPr lang="en-US" sz="750" dirty="0">
                <a:solidFill>
                  <a:srgbClr val="5A5B6E"/>
                </a:solidFill>
                <a:latin typeface="Calibri" pitchFamily="34" charset="0"/>
                <a:ea typeface="Calibri" pitchFamily="34" charset="-122"/>
                <a:cs typeface="Calibri" pitchFamily="34" charset="-120"/>
              </a:rPr>
              <a:t>On live EPC contract PDFs</a:t>
            </a:r>
            <a:endParaRPr lang="en-US" sz="750" dirty="0"/>
          </a:p>
        </p:txBody>
      </p:sp>
      <p:sp>
        <p:nvSpPr>
          <p:cNvPr id="34" name="Shape 31"/>
          <p:cNvSpPr/>
          <p:nvPr/>
        </p:nvSpPr>
        <p:spPr>
          <a:xfrm>
            <a:off x="6766560" y="3520440"/>
            <a:ext cx="1920240" cy="914400"/>
          </a:xfrm>
          <a:prstGeom prst="rect">
            <a:avLst/>
          </a:prstGeom>
          <a:solidFill>
            <a:srgbClr val="111827"/>
          </a:solidFill>
          <a:ln w="6350">
            <a:solidFill>
              <a:srgbClr val="1A1335"/>
            </a:solidFill>
            <a:prstDash val="solid"/>
          </a:ln>
        </p:spPr>
        <p:txBody>
          <a:bodyPr/>
          <a:lstStyle/>
          <a:p>
            <a:endParaRPr lang="en-AU"/>
          </a:p>
        </p:txBody>
      </p:sp>
      <p:sp>
        <p:nvSpPr>
          <p:cNvPr id="35" name="Text 32"/>
          <p:cNvSpPr/>
          <p:nvPr/>
        </p:nvSpPr>
        <p:spPr>
          <a:xfrm>
            <a:off x="6876288" y="3584448"/>
            <a:ext cx="1700784" cy="365760"/>
          </a:xfrm>
          <a:prstGeom prst="rect">
            <a:avLst/>
          </a:prstGeom>
          <a:noFill/>
          <a:ln/>
        </p:spPr>
        <p:txBody>
          <a:bodyPr wrap="square" lIns="0" tIns="0" rIns="0" bIns="0" rtlCol="0" anchor="ctr"/>
          <a:lstStyle/>
          <a:p>
            <a:pPr marL="0" indent="0">
              <a:buNone/>
            </a:pPr>
            <a:r>
              <a:rPr lang="en-US" sz="2000" b="1" dirty="0">
                <a:solidFill>
                  <a:srgbClr val="34D399"/>
                </a:solidFill>
                <a:latin typeface="Consolas" pitchFamily="34" charset="0"/>
                <a:ea typeface="Consolas" pitchFamily="34" charset="-122"/>
                <a:cs typeface="Consolas" pitchFamily="34" charset="-120"/>
              </a:rPr>
              <a:t>77</a:t>
            </a:r>
            <a:endParaRPr lang="en-US" sz="2000" dirty="0"/>
          </a:p>
        </p:txBody>
      </p:sp>
      <p:sp>
        <p:nvSpPr>
          <p:cNvPr id="36" name="Text 33"/>
          <p:cNvSpPr/>
          <p:nvPr/>
        </p:nvSpPr>
        <p:spPr>
          <a:xfrm>
            <a:off x="6876288" y="3931920"/>
            <a:ext cx="1700784" cy="182880"/>
          </a:xfrm>
          <a:prstGeom prst="rect">
            <a:avLst/>
          </a:prstGeom>
          <a:noFill/>
          <a:ln/>
        </p:spPr>
        <p:txBody>
          <a:bodyPr wrap="square" lIns="0" tIns="0" rIns="0" bIns="0" rtlCol="0" anchor="ctr"/>
          <a:lstStyle/>
          <a:p>
            <a:pPr marL="0" indent="0">
              <a:buNone/>
            </a:pPr>
            <a:r>
              <a:rPr lang="en-US" sz="850" b="1" dirty="0">
                <a:solidFill>
                  <a:srgbClr val="E8E8F0"/>
                </a:solidFill>
                <a:latin typeface="Calibri" pitchFamily="34" charset="0"/>
                <a:ea typeface="Calibri" pitchFamily="34" charset="-122"/>
                <a:cs typeface="Calibri" pitchFamily="34" charset="-120"/>
              </a:rPr>
              <a:t>Companies surveyed</a:t>
            </a:r>
            <a:endParaRPr lang="en-US" sz="850" dirty="0"/>
          </a:p>
        </p:txBody>
      </p:sp>
      <p:sp>
        <p:nvSpPr>
          <p:cNvPr id="37" name="Text 34"/>
          <p:cNvSpPr/>
          <p:nvPr/>
        </p:nvSpPr>
        <p:spPr>
          <a:xfrm>
            <a:off x="6876288" y="4114800"/>
            <a:ext cx="1700784" cy="228600"/>
          </a:xfrm>
          <a:prstGeom prst="rect">
            <a:avLst/>
          </a:prstGeom>
          <a:noFill/>
          <a:ln/>
        </p:spPr>
        <p:txBody>
          <a:bodyPr wrap="square" lIns="0" tIns="0" rIns="0" bIns="0" rtlCol="0" anchor="ctr"/>
          <a:lstStyle/>
          <a:p>
            <a:pPr marL="0" indent="0">
              <a:buNone/>
            </a:pPr>
            <a:r>
              <a:rPr lang="en-US" sz="750" dirty="0">
                <a:solidFill>
                  <a:srgbClr val="5A5B6E"/>
                </a:solidFill>
                <a:latin typeface="Calibri" pitchFamily="34" charset="0"/>
                <a:ea typeface="Calibri" pitchFamily="34" charset="-122"/>
                <a:cs typeface="Calibri" pitchFamily="34" charset="-120"/>
              </a:rPr>
              <a:t>Independent market validation</a:t>
            </a:r>
            <a:endParaRPr lang="en-US" sz="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A0E1A"/>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11480" y="228600"/>
            <a:ext cx="201168" cy="201168"/>
          </a:xfrm>
          <a:prstGeom prst="rect">
            <a:avLst/>
          </a:prstGeom>
        </p:spPr>
      </p:pic>
      <p:sp>
        <p:nvSpPr>
          <p:cNvPr id="3" name="Text 0"/>
          <p:cNvSpPr/>
          <p:nvPr/>
        </p:nvSpPr>
        <p:spPr>
          <a:xfrm>
            <a:off x="658368" y="201168"/>
            <a:ext cx="1828800" cy="274320"/>
          </a:xfrm>
          <a:prstGeom prst="rect">
            <a:avLst/>
          </a:prstGeom>
          <a:noFill/>
          <a:ln/>
        </p:spPr>
        <p:txBody>
          <a:bodyPr wrap="square" lIns="0" tIns="0" rIns="0" bIns="0" rtlCol="0" anchor="ctr"/>
          <a:lstStyle/>
          <a:p>
            <a:pPr marL="0" indent="0">
              <a:buNone/>
            </a:pPr>
            <a:r>
              <a:rPr lang="en-US" sz="900" dirty="0">
                <a:solidFill>
                  <a:srgbClr val="9899AC"/>
                </a:solidFill>
                <a:latin typeface="Calibri" pitchFamily="34" charset="0"/>
                <a:ea typeface="Calibri" pitchFamily="34" charset="-122"/>
                <a:cs typeface="Calibri" pitchFamily="34" charset="-120"/>
              </a:rPr>
              <a:t>Nebula Platform</a:t>
            </a:r>
            <a:endParaRPr lang="en-US" sz="900" dirty="0"/>
          </a:p>
        </p:txBody>
      </p:sp>
      <p:sp>
        <p:nvSpPr>
          <p:cNvPr id="4" name="Text 1"/>
          <p:cNvSpPr/>
          <p:nvPr/>
        </p:nvSpPr>
        <p:spPr>
          <a:xfrm>
            <a:off x="8046720" y="4709160"/>
            <a:ext cx="731520" cy="274320"/>
          </a:xfrm>
          <a:prstGeom prst="rect">
            <a:avLst/>
          </a:prstGeom>
          <a:noFill/>
          <a:ln/>
        </p:spPr>
        <p:txBody>
          <a:bodyPr wrap="square" lIns="0" tIns="0" rIns="0" bIns="0" rtlCol="0" anchor="ctr"/>
          <a:lstStyle/>
          <a:p>
            <a:pPr marL="0" indent="0" algn="r">
              <a:buNone/>
            </a:pPr>
            <a:r>
              <a:rPr lang="en-US" sz="800" dirty="0">
                <a:solidFill>
                  <a:srgbClr val="5A5B6E"/>
                </a:solidFill>
                <a:latin typeface="Consolas" pitchFamily="34" charset="0"/>
                <a:ea typeface="Consolas" pitchFamily="34" charset="-122"/>
                <a:cs typeface="Consolas" pitchFamily="34" charset="-120"/>
              </a:rPr>
              <a:t>/07</a:t>
            </a:r>
            <a:endParaRPr lang="en-US" sz="800" dirty="0"/>
          </a:p>
        </p:txBody>
      </p:sp>
      <p:sp>
        <p:nvSpPr>
          <p:cNvPr id="5" name="Text 2"/>
          <p:cNvSpPr/>
          <p:nvPr/>
        </p:nvSpPr>
        <p:spPr>
          <a:xfrm>
            <a:off x="457200" y="640080"/>
            <a:ext cx="2743200" cy="274320"/>
          </a:xfrm>
          <a:prstGeom prst="rect">
            <a:avLst/>
          </a:prstGeom>
          <a:noFill/>
          <a:ln/>
        </p:spPr>
        <p:txBody>
          <a:bodyPr wrap="square" lIns="0" tIns="0" rIns="0" bIns="0" rtlCol="0" anchor="ctr"/>
          <a:lstStyle/>
          <a:p>
            <a:pPr marL="0" indent="0">
              <a:buNone/>
            </a:pPr>
            <a:r>
              <a:rPr lang="en-US" sz="800" kern="0" spc="400" dirty="0">
                <a:solidFill>
                  <a:srgbClr val="2DD4BF"/>
                </a:solidFill>
                <a:latin typeface="Consolas" pitchFamily="34" charset="0"/>
                <a:ea typeface="Consolas" pitchFamily="34" charset="-122"/>
                <a:cs typeface="Consolas" pitchFamily="34" charset="-120"/>
              </a:rPr>
              <a:t>BUSINESS MODEL</a:t>
            </a:r>
            <a:endParaRPr lang="en-US" sz="800" dirty="0"/>
          </a:p>
        </p:txBody>
      </p:sp>
      <p:sp>
        <p:nvSpPr>
          <p:cNvPr id="6" name="Text 3"/>
          <p:cNvSpPr/>
          <p:nvPr/>
        </p:nvSpPr>
        <p:spPr>
          <a:xfrm>
            <a:off x="457200" y="914400"/>
            <a:ext cx="8229600" cy="457200"/>
          </a:xfrm>
          <a:prstGeom prst="rect">
            <a:avLst/>
          </a:prstGeom>
          <a:noFill/>
          <a:ln/>
        </p:spPr>
        <p:txBody>
          <a:bodyPr wrap="square" lIns="0" tIns="0" rIns="0" bIns="0" rtlCol="0" anchor="ctr"/>
          <a:lstStyle/>
          <a:p>
            <a:pPr marL="0" indent="0">
              <a:buNone/>
            </a:pPr>
            <a:r>
              <a:rPr lang="en-US" sz="2600" b="1" dirty="0">
                <a:solidFill>
                  <a:srgbClr val="E8E8F0"/>
                </a:solidFill>
                <a:latin typeface="Calibri" pitchFamily="34" charset="0"/>
                <a:ea typeface="Calibri" pitchFamily="34" charset="-122"/>
                <a:cs typeface="Calibri" pitchFamily="34" charset="-120"/>
              </a:rPr>
              <a:t>Four Revenue Layers</a:t>
            </a:r>
            <a:endParaRPr lang="en-US" sz="2600" dirty="0"/>
          </a:p>
        </p:txBody>
      </p:sp>
      <p:sp>
        <p:nvSpPr>
          <p:cNvPr id="7" name="Shape 4"/>
          <p:cNvSpPr/>
          <p:nvPr/>
        </p:nvSpPr>
        <p:spPr>
          <a:xfrm>
            <a:off x="457200" y="1554480"/>
            <a:ext cx="1945800" cy="1234440"/>
          </a:xfrm>
          <a:prstGeom prst="rect">
            <a:avLst/>
          </a:prstGeom>
          <a:solidFill>
            <a:srgbClr val="111827"/>
          </a:solidFill>
          <a:ln w="6350">
            <a:solidFill>
              <a:srgbClr val="1A1335"/>
            </a:solidFill>
            <a:prstDash val="solid"/>
          </a:ln>
        </p:spPr>
        <p:txBody>
          <a:bodyPr/>
          <a:lstStyle/>
          <a:p>
            <a:endParaRPr lang="en-AU"/>
          </a:p>
        </p:txBody>
      </p:sp>
      <p:sp>
        <p:nvSpPr>
          <p:cNvPr id="8" name="Shape 5"/>
          <p:cNvSpPr/>
          <p:nvPr/>
        </p:nvSpPr>
        <p:spPr>
          <a:xfrm>
            <a:off x="457200" y="1554480"/>
            <a:ext cx="54000" cy="1234440"/>
          </a:xfrm>
          <a:prstGeom prst="rect">
            <a:avLst/>
          </a:prstGeom>
          <a:solidFill>
            <a:srgbClr val="7C5BFB"/>
          </a:solidFill>
          <a:ln/>
        </p:spPr>
        <p:txBody>
          <a:bodyPr/>
          <a:lstStyle/>
          <a:p>
            <a:endParaRPr lang="en-AU"/>
          </a:p>
        </p:txBody>
      </p:sp>
      <p:sp>
        <p:nvSpPr>
          <p:cNvPr id="9" name="Text 6"/>
          <p:cNvSpPr/>
          <p:nvPr/>
        </p:nvSpPr>
        <p:spPr>
          <a:xfrm>
            <a:off x="640800" y="1645920"/>
            <a:ext cx="1625400" cy="228600"/>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SaaS Subscriptions</a:t>
            </a:r>
            <a:endParaRPr lang="en-US" sz="1100" dirty="0"/>
          </a:p>
        </p:txBody>
      </p:sp>
      <p:sp>
        <p:nvSpPr>
          <p:cNvPr id="10" name="Text 7"/>
          <p:cNvSpPr/>
          <p:nvPr/>
        </p:nvSpPr>
        <p:spPr>
          <a:xfrm>
            <a:off x="640800" y="1920240"/>
            <a:ext cx="1625400" cy="731520"/>
          </a:xfrm>
          <a:prstGeom prst="rect">
            <a:avLst/>
          </a:prstGeom>
          <a:noFill/>
          <a:ln/>
        </p:spPr>
        <p:txBody>
          <a:bodyPr wrap="square" lIns="0" tIns="0" rIns="0" bIns="0" rtlCol="0" anchor="ctr"/>
          <a:lstStyle/>
          <a:p>
            <a:pPr marL="0" indent="0">
              <a:lnSpc>
                <a:spcPct val="140000"/>
              </a:lnSpc>
              <a:buNone/>
            </a:pPr>
            <a:r>
              <a:rPr lang="en-US" sz="900" dirty="0">
                <a:solidFill>
                  <a:srgbClr val="9899AC"/>
                </a:solidFill>
                <a:latin typeface="Calibri" pitchFamily="34" charset="0"/>
                <a:ea typeface="Calibri" pitchFamily="34" charset="-122"/>
                <a:cs typeface="Calibri" pitchFamily="34" charset="-120"/>
              </a:rPr>
              <a:t>Per-project licensing. Obligation tracking, enforcement engine, and compliance reporting. Annual contracts.</a:t>
            </a:r>
            <a:endParaRPr lang="en-US" sz="900" dirty="0"/>
          </a:p>
        </p:txBody>
      </p:sp>
      <p:sp>
        <p:nvSpPr>
          <p:cNvPr id="11" name="Shape 8"/>
          <p:cNvSpPr/>
          <p:nvPr/>
        </p:nvSpPr>
        <p:spPr>
          <a:xfrm>
            <a:off x="2583000" y="1554480"/>
            <a:ext cx="1945800" cy="1234440"/>
          </a:xfrm>
          <a:prstGeom prst="rect">
            <a:avLst/>
          </a:prstGeom>
          <a:solidFill>
            <a:srgbClr val="111827"/>
          </a:solidFill>
          <a:ln w="6350">
            <a:solidFill>
              <a:srgbClr val="1A1335"/>
            </a:solidFill>
            <a:prstDash val="solid"/>
          </a:ln>
        </p:spPr>
        <p:txBody>
          <a:bodyPr/>
          <a:lstStyle/>
          <a:p>
            <a:endParaRPr lang="en-AU"/>
          </a:p>
        </p:txBody>
      </p:sp>
      <p:sp>
        <p:nvSpPr>
          <p:cNvPr id="12" name="Shape 9"/>
          <p:cNvSpPr/>
          <p:nvPr/>
        </p:nvSpPr>
        <p:spPr>
          <a:xfrm>
            <a:off x="2583000" y="1554480"/>
            <a:ext cx="54000" cy="1234440"/>
          </a:xfrm>
          <a:prstGeom prst="rect">
            <a:avLst/>
          </a:prstGeom>
          <a:solidFill>
            <a:srgbClr val="2DD4BF"/>
          </a:solidFill>
          <a:ln/>
        </p:spPr>
        <p:txBody>
          <a:bodyPr/>
          <a:lstStyle/>
          <a:p>
            <a:endParaRPr lang="en-AU"/>
          </a:p>
        </p:txBody>
      </p:sp>
      <p:sp>
        <p:nvSpPr>
          <p:cNvPr id="13" name="Text 10"/>
          <p:cNvSpPr/>
          <p:nvPr/>
        </p:nvSpPr>
        <p:spPr>
          <a:xfrm>
            <a:off x="2766600" y="1645920"/>
            <a:ext cx="1625400" cy="228600"/>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Blockchain Fees</a:t>
            </a:r>
            <a:endParaRPr lang="en-US" sz="1100" dirty="0"/>
          </a:p>
        </p:txBody>
      </p:sp>
      <p:sp>
        <p:nvSpPr>
          <p:cNvPr id="14" name="Text 11"/>
          <p:cNvSpPr/>
          <p:nvPr/>
        </p:nvSpPr>
        <p:spPr>
          <a:xfrm>
            <a:off x="2766600" y="1920240"/>
            <a:ext cx="1625400" cy="731520"/>
          </a:xfrm>
          <a:prstGeom prst="rect">
            <a:avLst/>
          </a:prstGeom>
          <a:noFill/>
          <a:ln/>
        </p:spPr>
        <p:txBody>
          <a:bodyPr wrap="square" lIns="0" tIns="0" rIns="0" bIns="0" rtlCol="0" anchor="ctr"/>
          <a:lstStyle/>
          <a:p>
            <a:pPr marL="0" indent="0">
              <a:lnSpc>
                <a:spcPct val="140000"/>
              </a:lnSpc>
              <a:buNone/>
            </a:pPr>
            <a:r>
              <a:rPr lang="en-US" sz="900" dirty="0">
                <a:solidFill>
                  <a:srgbClr val="9899AC"/>
                </a:solidFill>
                <a:latin typeface="Calibri" pitchFamily="34" charset="0"/>
                <a:ea typeface="Calibri" pitchFamily="34" charset="-122"/>
                <a:cs typeface="Calibri" pitchFamily="34" charset="-120"/>
              </a:rPr>
              <a:t>Per-transaction fee for every enforcement action anchored to the Proof Ledger. Revenue scales with activity.</a:t>
            </a:r>
            <a:endParaRPr lang="en-US" sz="900" dirty="0"/>
          </a:p>
        </p:txBody>
      </p:sp>
      <p:sp>
        <p:nvSpPr>
          <p:cNvPr id="15" name="Shape 12"/>
          <p:cNvSpPr/>
          <p:nvPr/>
        </p:nvSpPr>
        <p:spPr>
          <a:xfrm>
            <a:off x="4708800" y="1554480"/>
            <a:ext cx="1945800" cy="1234440"/>
          </a:xfrm>
          <a:prstGeom prst="rect">
            <a:avLst/>
          </a:prstGeom>
          <a:solidFill>
            <a:srgbClr val="111827"/>
          </a:solidFill>
          <a:ln w="6350">
            <a:solidFill>
              <a:srgbClr val="1A1335"/>
            </a:solidFill>
            <a:prstDash val="solid"/>
          </a:ln>
        </p:spPr>
        <p:txBody>
          <a:bodyPr/>
          <a:lstStyle/>
          <a:p>
            <a:endParaRPr lang="en-AU"/>
          </a:p>
        </p:txBody>
      </p:sp>
      <p:sp>
        <p:nvSpPr>
          <p:cNvPr id="16" name="Shape 13"/>
          <p:cNvSpPr/>
          <p:nvPr/>
        </p:nvSpPr>
        <p:spPr>
          <a:xfrm>
            <a:off x="4708800" y="1554480"/>
            <a:ext cx="54000" cy="1234440"/>
          </a:xfrm>
          <a:prstGeom prst="rect">
            <a:avLst/>
          </a:prstGeom>
          <a:solidFill>
            <a:srgbClr val="34D399"/>
          </a:solidFill>
          <a:ln/>
        </p:spPr>
        <p:txBody>
          <a:bodyPr/>
          <a:lstStyle/>
          <a:p>
            <a:endParaRPr lang="en-AU"/>
          </a:p>
        </p:txBody>
      </p:sp>
      <p:sp>
        <p:nvSpPr>
          <p:cNvPr id="17" name="Text 14"/>
          <p:cNvSpPr/>
          <p:nvPr/>
        </p:nvSpPr>
        <p:spPr>
          <a:xfrm>
            <a:off x="4892400" y="1645920"/>
            <a:ext cx="1625400" cy="228600"/>
          </a:xfrm>
          <a:prstGeom prst="rect">
            <a:avLst/>
          </a:prstGeom>
          <a:noFill/>
          <a:ln/>
        </p:spPr>
        <p:txBody>
          <a:bodyPr wrap="square" lIns="0" tIns="0" rIns="0" bIns="0" rtlCol="0" anchor="ctr"/>
          <a:lstStyle/>
          <a:p>
            <a:pPr marL="0" indent="0">
              <a:buNone/>
            </a:pPr>
            <a:r>
              <a:rPr sz="1100" b="1">
                <a:solidFill>
                  <a:srgbClr val="E8E8F0"/>
                </a:solidFill>
                <a:latin typeface="Calibri"/>
              </a:rPr>
              <a:t>Reputation API</a:t>
            </a:r>
            <a:endParaRPr lang="en-US" sz="1100" dirty="0"/>
          </a:p>
        </p:txBody>
      </p:sp>
      <p:sp>
        <p:nvSpPr>
          <p:cNvPr id="18" name="Text 15"/>
          <p:cNvSpPr/>
          <p:nvPr/>
        </p:nvSpPr>
        <p:spPr>
          <a:xfrm>
            <a:off x="4892400" y="1920240"/>
            <a:ext cx="1625400" cy="731520"/>
          </a:xfrm>
          <a:prstGeom prst="rect">
            <a:avLst/>
          </a:prstGeom>
          <a:noFill/>
          <a:ln/>
        </p:spPr>
        <p:txBody>
          <a:bodyPr wrap="square" lIns="0" tIns="0" rIns="0" bIns="0" rtlCol="0" anchor="ctr"/>
          <a:lstStyle/>
          <a:p>
            <a:pPr marL="0" indent="0">
              <a:lnSpc>
                <a:spcPct val="140000"/>
              </a:lnSpc>
              <a:buNone/>
            </a:pPr>
            <a:r>
              <a:rPr sz="900">
                <a:solidFill>
                  <a:srgbClr val="9899AC"/>
                </a:solidFill>
                <a:latin typeface="Calibri"/>
              </a:rPr>
              <a:t>Contractors and clients pay to query verified delivery scores and project history. Highest-margin stream at scale.</a:t>
            </a:r>
            <a:endParaRPr lang="en-US" sz="900" dirty="0"/>
          </a:p>
        </p:txBody>
      </p:sp>
      <p:sp>
        <p:nvSpPr>
          <p:cNvPr id="20" name="Text 17"/>
          <p:cNvSpPr/>
          <p:nvPr/>
        </p:nvSpPr>
        <p:spPr>
          <a:xfrm>
            <a:off x="457200" y="3154680"/>
            <a:ext cx="2743200" cy="182880"/>
          </a:xfrm>
          <a:prstGeom prst="rect">
            <a:avLst/>
          </a:prstGeom>
          <a:noFill/>
          <a:ln/>
        </p:spPr>
        <p:txBody>
          <a:bodyPr wrap="square" lIns="0" tIns="0" rIns="0" bIns="0" rtlCol="0" anchor="ctr"/>
          <a:lstStyle/>
          <a:p>
            <a:pPr marL="0" indent="0">
              <a:buNone/>
            </a:pPr>
            <a:r>
              <a:rPr lang="en-US" sz="700" kern="0" spc="200" dirty="0">
                <a:solidFill>
                  <a:srgbClr val="2DD4BF"/>
                </a:solidFill>
                <a:latin typeface="Consolas" pitchFamily="34" charset="0"/>
                <a:ea typeface="Consolas" pitchFamily="34" charset="-122"/>
                <a:cs typeface="Consolas" pitchFamily="34" charset="-120"/>
              </a:rPr>
              <a:t>UNIT ECONOMICS</a:t>
            </a:r>
            <a:endParaRPr lang="en-US" sz="700" dirty="0"/>
          </a:p>
        </p:txBody>
      </p:sp>
      <p:sp>
        <p:nvSpPr>
          <p:cNvPr id="21" name="Shape 18"/>
          <p:cNvSpPr/>
          <p:nvPr/>
        </p:nvSpPr>
        <p:spPr>
          <a:xfrm>
            <a:off x="457200" y="3474720"/>
            <a:ext cx="1508760" cy="777240"/>
          </a:xfrm>
          <a:prstGeom prst="rect">
            <a:avLst/>
          </a:prstGeom>
          <a:solidFill>
            <a:srgbClr val="111827"/>
          </a:solidFill>
          <a:ln w="6350">
            <a:solidFill>
              <a:srgbClr val="1A1335"/>
            </a:solidFill>
            <a:prstDash val="solid"/>
          </a:ln>
        </p:spPr>
        <p:txBody>
          <a:bodyPr/>
          <a:lstStyle/>
          <a:p>
            <a:endParaRPr lang="en-AU"/>
          </a:p>
        </p:txBody>
      </p:sp>
      <p:sp>
        <p:nvSpPr>
          <p:cNvPr id="22" name="Text 19"/>
          <p:cNvSpPr/>
          <p:nvPr/>
        </p:nvSpPr>
        <p:spPr>
          <a:xfrm>
            <a:off x="548640" y="3547872"/>
            <a:ext cx="1325880" cy="320040"/>
          </a:xfrm>
          <a:prstGeom prst="rect">
            <a:avLst/>
          </a:prstGeom>
          <a:noFill/>
          <a:ln/>
        </p:spPr>
        <p:txBody>
          <a:bodyPr wrap="square" lIns="0" tIns="0" rIns="0" bIns="0" rtlCol="0" anchor="ctr"/>
          <a:lstStyle/>
          <a:p>
            <a:pPr marL="0" indent="0">
              <a:buNone/>
            </a:pPr>
            <a:r>
              <a:rPr lang="en-US" sz="1800" b="1" dirty="0">
                <a:solidFill>
                  <a:srgbClr val="F0C040"/>
                </a:solidFill>
                <a:latin typeface="Consolas" pitchFamily="34" charset="0"/>
                <a:ea typeface="Consolas" pitchFamily="34" charset="-122"/>
                <a:cs typeface="Consolas" pitchFamily="34" charset="-120"/>
              </a:rPr>
              <a:t>$750</a:t>
            </a:r>
            <a:endParaRPr lang="en-US" sz="1800" dirty="0"/>
          </a:p>
        </p:txBody>
      </p:sp>
      <p:sp>
        <p:nvSpPr>
          <p:cNvPr id="23" name="Text 20"/>
          <p:cNvSpPr/>
          <p:nvPr/>
        </p:nvSpPr>
        <p:spPr>
          <a:xfrm>
            <a:off x="548640" y="3886200"/>
            <a:ext cx="1325880" cy="228600"/>
          </a:xfrm>
          <a:prstGeom prst="rect">
            <a:avLst/>
          </a:prstGeom>
          <a:noFill/>
          <a:ln/>
        </p:spPr>
        <p:txBody>
          <a:bodyPr wrap="square" lIns="0" tIns="0" rIns="0" bIns="0" rtlCol="0" anchor="ctr"/>
          <a:lstStyle/>
          <a:p>
            <a:pPr marL="0" indent="0">
              <a:buNone/>
            </a:pPr>
            <a:r>
              <a:rPr lang="en-US" sz="800" dirty="0">
                <a:solidFill>
                  <a:srgbClr val="9899AC"/>
                </a:solidFill>
                <a:latin typeface="Calibri" pitchFamily="34" charset="0"/>
                <a:ea typeface="Calibri" pitchFamily="34" charset="-122"/>
                <a:cs typeface="Calibri" pitchFamily="34" charset="-120"/>
              </a:rPr>
              <a:t>CAC</a:t>
            </a:r>
            <a:endParaRPr lang="en-US" sz="800" dirty="0"/>
          </a:p>
        </p:txBody>
      </p:sp>
      <p:sp>
        <p:nvSpPr>
          <p:cNvPr id="24" name="Shape 21"/>
          <p:cNvSpPr/>
          <p:nvPr/>
        </p:nvSpPr>
        <p:spPr>
          <a:xfrm>
            <a:off x="2148840" y="3474720"/>
            <a:ext cx="1508760" cy="777240"/>
          </a:xfrm>
          <a:prstGeom prst="rect">
            <a:avLst/>
          </a:prstGeom>
          <a:solidFill>
            <a:srgbClr val="111827"/>
          </a:solidFill>
          <a:ln w="6350">
            <a:solidFill>
              <a:srgbClr val="1A1335"/>
            </a:solidFill>
            <a:prstDash val="solid"/>
          </a:ln>
        </p:spPr>
        <p:txBody>
          <a:bodyPr/>
          <a:lstStyle/>
          <a:p>
            <a:endParaRPr lang="en-AU"/>
          </a:p>
        </p:txBody>
      </p:sp>
      <p:sp>
        <p:nvSpPr>
          <p:cNvPr id="25" name="Text 22"/>
          <p:cNvSpPr/>
          <p:nvPr/>
        </p:nvSpPr>
        <p:spPr>
          <a:xfrm>
            <a:off x="2240280" y="3547872"/>
            <a:ext cx="1325880" cy="320040"/>
          </a:xfrm>
          <a:prstGeom prst="rect">
            <a:avLst/>
          </a:prstGeom>
          <a:noFill/>
          <a:ln/>
        </p:spPr>
        <p:txBody>
          <a:bodyPr wrap="square" lIns="0" tIns="0" rIns="0" bIns="0" rtlCol="0" anchor="ctr"/>
          <a:lstStyle/>
          <a:p>
            <a:pPr marL="0" indent="0">
              <a:buNone/>
            </a:pPr>
            <a:r>
              <a:rPr lang="en-US" sz="1800" b="1" dirty="0">
                <a:solidFill>
                  <a:srgbClr val="F0C040"/>
                </a:solidFill>
                <a:latin typeface="Consolas" pitchFamily="34" charset="0"/>
                <a:ea typeface="Consolas" pitchFamily="34" charset="-122"/>
                <a:cs typeface="Consolas" pitchFamily="34" charset="-120"/>
              </a:rPr>
              <a:t>$17,250</a:t>
            </a:r>
            <a:endParaRPr lang="en-US" sz="1800" dirty="0"/>
          </a:p>
        </p:txBody>
      </p:sp>
      <p:sp>
        <p:nvSpPr>
          <p:cNvPr id="26" name="Text 23"/>
          <p:cNvSpPr/>
          <p:nvPr/>
        </p:nvSpPr>
        <p:spPr>
          <a:xfrm>
            <a:off x="2240280" y="3886200"/>
            <a:ext cx="1325880" cy="228600"/>
          </a:xfrm>
          <a:prstGeom prst="rect">
            <a:avLst/>
          </a:prstGeom>
          <a:noFill/>
          <a:ln/>
        </p:spPr>
        <p:txBody>
          <a:bodyPr wrap="square" lIns="0" tIns="0" rIns="0" bIns="0" rtlCol="0" anchor="ctr"/>
          <a:lstStyle/>
          <a:p>
            <a:pPr marL="0" indent="0">
              <a:buNone/>
            </a:pPr>
            <a:r>
              <a:rPr lang="en-US" sz="800" dirty="0">
                <a:solidFill>
                  <a:srgbClr val="9899AC"/>
                </a:solidFill>
                <a:latin typeface="Calibri" pitchFamily="34" charset="0"/>
                <a:ea typeface="Calibri" pitchFamily="34" charset="-122"/>
                <a:cs typeface="Calibri" pitchFamily="34" charset="-120"/>
              </a:rPr>
              <a:t>LTV</a:t>
            </a:r>
            <a:endParaRPr lang="en-US" sz="800" dirty="0"/>
          </a:p>
        </p:txBody>
      </p:sp>
      <p:sp>
        <p:nvSpPr>
          <p:cNvPr id="27" name="Shape 24"/>
          <p:cNvSpPr/>
          <p:nvPr/>
        </p:nvSpPr>
        <p:spPr>
          <a:xfrm>
            <a:off x="3840480" y="3474720"/>
            <a:ext cx="1508760" cy="777240"/>
          </a:xfrm>
          <a:prstGeom prst="rect">
            <a:avLst/>
          </a:prstGeom>
          <a:solidFill>
            <a:srgbClr val="111827"/>
          </a:solidFill>
          <a:ln w="6350">
            <a:solidFill>
              <a:srgbClr val="1A1335"/>
            </a:solidFill>
            <a:prstDash val="solid"/>
          </a:ln>
        </p:spPr>
        <p:txBody>
          <a:bodyPr/>
          <a:lstStyle/>
          <a:p>
            <a:endParaRPr lang="en-AU"/>
          </a:p>
        </p:txBody>
      </p:sp>
      <p:sp>
        <p:nvSpPr>
          <p:cNvPr id="28" name="Text 25"/>
          <p:cNvSpPr/>
          <p:nvPr/>
        </p:nvSpPr>
        <p:spPr>
          <a:xfrm>
            <a:off x="3931920" y="3547872"/>
            <a:ext cx="1325880" cy="320040"/>
          </a:xfrm>
          <a:prstGeom prst="rect">
            <a:avLst/>
          </a:prstGeom>
          <a:noFill/>
          <a:ln/>
        </p:spPr>
        <p:txBody>
          <a:bodyPr wrap="square" lIns="0" tIns="0" rIns="0" bIns="0" rtlCol="0" anchor="ctr"/>
          <a:lstStyle/>
          <a:p>
            <a:pPr marL="0" indent="0">
              <a:buNone/>
            </a:pPr>
            <a:r>
              <a:rPr lang="en-US" sz="1800" b="1" dirty="0">
                <a:solidFill>
                  <a:srgbClr val="F0C040"/>
                </a:solidFill>
                <a:latin typeface="Consolas" pitchFamily="34" charset="0"/>
                <a:ea typeface="Consolas" pitchFamily="34" charset="-122"/>
                <a:cs typeface="Consolas" pitchFamily="34" charset="-120"/>
              </a:rPr>
              <a:t>23:1</a:t>
            </a:r>
            <a:endParaRPr lang="en-US" sz="1800" dirty="0"/>
          </a:p>
        </p:txBody>
      </p:sp>
      <p:sp>
        <p:nvSpPr>
          <p:cNvPr id="29" name="Text 26"/>
          <p:cNvSpPr/>
          <p:nvPr/>
        </p:nvSpPr>
        <p:spPr>
          <a:xfrm>
            <a:off x="3931920" y="3886200"/>
            <a:ext cx="1325880" cy="228600"/>
          </a:xfrm>
          <a:prstGeom prst="rect">
            <a:avLst/>
          </a:prstGeom>
          <a:noFill/>
          <a:ln/>
        </p:spPr>
        <p:txBody>
          <a:bodyPr wrap="square" lIns="0" tIns="0" rIns="0" bIns="0" rtlCol="0" anchor="ctr"/>
          <a:lstStyle/>
          <a:p>
            <a:pPr marL="0" indent="0">
              <a:buNone/>
            </a:pPr>
            <a:r>
              <a:rPr lang="en-US" sz="800" dirty="0">
                <a:solidFill>
                  <a:srgbClr val="9899AC"/>
                </a:solidFill>
                <a:latin typeface="Calibri" pitchFamily="34" charset="0"/>
                <a:ea typeface="Calibri" pitchFamily="34" charset="-122"/>
                <a:cs typeface="Calibri" pitchFamily="34" charset="-120"/>
              </a:rPr>
              <a:t>LTV:CAC</a:t>
            </a:r>
            <a:endParaRPr lang="en-US" sz="800" dirty="0"/>
          </a:p>
        </p:txBody>
      </p:sp>
      <p:sp>
        <p:nvSpPr>
          <p:cNvPr id="30" name="Shape 27"/>
          <p:cNvSpPr/>
          <p:nvPr/>
        </p:nvSpPr>
        <p:spPr>
          <a:xfrm>
            <a:off x="5532120" y="3474720"/>
            <a:ext cx="1508760" cy="777240"/>
          </a:xfrm>
          <a:prstGeom prst="rect">
            <a:avLst/>
          </a:prstGeom>
          <a:solidFill>
            <a:srgbClr val="111827"/>
          </a:solidFill>
          <a:ln w="6350">
            <a:solidFill>
              <a:srgbClr val="1A1335"/>
            </a:solidFill>
            <a:prstDash val="solid"/>
          </a:ln>
        </p:spPr>
        <p:txBody>
          <a:bodyPr/>
          <a:lstStyle/>
          <a:p>
            <a:endParaRPr lang="en-AU"/>
          </a:p>
        </p:txBody>
      </p:sp>
      <p:sp>
        <p:nvSpPr>
          <p:cNvPr id="31" name="Text 28"/>
          <p:cNvSpPr/>
          <p:nvPr/>
        </p:nvSpPr>
        <p:spPr>
          <a:xfrm>
            <a:off x="5623560" y="3547872"/>
            <a:ext cx="1325880" cy="320040"/>
          </a:xfrm>
          <a:prstGeom prst="rect">
            <a:avLst/>
          </a:prstGeom>
          <a:noFill/>
          <a:ln/>
        </p:spPr>
        <p:txBody>
          <a:bodyPr wrap="square" lIns="0" tIns="0" rIns="0" bIns="0" rtlCol="0" anchor="ctr"/>
          <a:lstStyle/>
          <a:p>
            <a:pPr marL="0" indent="0">
              <a:buNone/>
            </a:pPr>
            <a:r>
              <a:rPr lang="en-US" sz="1800" b="1" dirty="0">
                <a:solidFill>
                  <a:srgbClr val="F0C040"/>
                </a:solidFill>
                <a:latin typeface="Consolas" pitchFamily="34" charset="0"/>
                <a:ea typeface="Consolas" pitchFamily="34" charset="-122"/>
                <a:cs typeface="Consolas" pitchFamily="34" charset="-120"/>
              </a:rPr>
              <a:t>85%+</a:t>
            </a:r>
            <a:endParaRPr lang="en-US" sz="1800" dirty="0"/>
          </a:p>
        </p:txBody>
      </p:sp>
      <p:sp>
        <p:nvSpPr>
          <p:cNvPr id="32" name="Text 29"/>
          <p:cNvSpPr/>
          <p:nvPr/>
        </p:nvSpPr>
        <p:spPr>
          <a:xfrm>
            <a:off x="5623560" y="3886200"/>
            <a:ext cx="1325880" cy="228600"/>
          </a:xfrm>
          <a:prstGeom prst="rect">
            <a:avLst/>
          </a:prstGeom>
          <a:noFill/>
          <a:ln/>
        </p:spPr>
        <p:txBody>
          <a:bodyPr wrap="square" lIns="0" tIns="0" rIns="0" bIns="0" rtlCol="0" anchor="ctr"/>
          <a:lstStyle/>
          <a:p>
            <a:pPr marL="0" indent="0">
              <a:buNone/>
            </a:pPr>
            <a:r>
              <a:rPr lang="en-US" sz="800" dirty="0">
                <a:solidFill>
                  <a:srgbClr val="9899AC"/>
                </a:solidFill>
                <a:latin typeface="Calibri" pitchFamily="34" charset="0"/>
                <a:ea typeface="Calibri" pitchFamily="34" charset="-122"/>
                <a:cs typeface="Calibri" pitchFamily="34" charset="-120"/>
              </a:rPr>
              <a:t>Gross Margin</a:t>
            </a:r>
            <a:endParaRPr lang="en-US" sz="800" dirty="0"/>
          </a:p>
        </p:txBody>
      </p:sp>
      <p:sp>
        <p:nvSpPr>
          <p:cNvPr id="33" name="Shape 30"/>
          <p:cNvSpPr/>
          <p:nvPr/>
        </p:nvSpPr>
        <p:spPr>
          <a:xfrm>
            <a:off x="7223760" y="3474720"/>
            <a:ext cx="1508760" cy="777240"/>
          </a:xfrm>
          <a:prstGeom prst="rect">
            <a:avLst/>
          </a:prstGeom>
          <a:solidFill>
            <a:srgbClr val="111827"/>
          </a:solidFill>
          <a:ln w="6350">
            <a:solidFill>
              <a:srgbClr val="1A1335"/>
            </a:solidFill>
            <a:prstDash val="solid"/>
          </a:ln>
        </p:spPr>
        <p:txBody>
          <a:bodyPr/>
          <a:lstStyle/>
          <a:p>
            <a:endParaRPr lang="en-AU"/>
          </a:p>
        </p:txBody>
      </p:sp>
      <p:sp>
        <p:nvSpPr>
          <p:cNvPr id="34" name="Text 31"/>
          <p:cNvSpPr/>
          <p:nvPr/>
        </p:nvSpPr>
        <p:spPr>
          <a:xfrm>
            <a:off x="7315200" y="3547872"/>
            <a:ext cx="1325880" cy="320040"/>
          </a:xfrm>
          <a:prstGeom prst="rect">
            <a:avLst/>
          </a:prstGeom>
          <a:noFill/>
          <a:ln/>
        </p:spPr>
        <p:txBody>
          <a:bodyPr wrap="square" lIns="0" tIns="0" rIns="0" bIns="0" rtlCol="0" anchor="ctr"/>
          <a:lstStyle/>
          <a:p>
            <a:pPr marL="0" indent="0">
              <a:buNone/>
            </a:pPr>
            <a:r>
              <a:rPr lang="en-US" sz="1800" b="1" dirty="0">
                <a:solidFill>
                  <a:srgbClr val="F0C040"/>
                </a:solidFill>
                <a:latin typeface="Consolas" pitchFamily="34" charset="0"/>
                <a:ea typeface="Consolas" pitchFamily="34" charset="-122"/>
                <a:cs typeface="Consolas" pitchFamily="34" charset="-120"/>
              </a:rPr>
              <a:t>~15</a:t>
            </a:r>
            <a:endParaRPr lang="en-US" sz="1800" dirty="0"/>
          </a:p>
        </p:txBody>
      </p:sp>
      <p:sp>
        <p:nvSpPr>
          <p:cNvPr id="35" name="Text 32"/>
          <p:cNvSpPr/>
          <p:nvPr/>
        </p:nvSpPr>
        <p:spPr>
          <a:xfrm>
            <a:off x="7315200" y="3886200"/>
            <a:ext cx="1325880" cy="228600"/>
          </a:xfrm>
          <a:prstGeom prst="rect">
            <a:avLst/>
          </a:prstGeom>
          <a:noFill/>
          <a:ln/>
        </p:spPr>
        <p:txBody>
          <a:bodyPr wrap="square" lIns="0" tIns="0" rIns="0" bIns="0" rtlCol="0" anchor="ctr"/>
          <a:lstStyle/>
          <a:p>
            <a:pPr marL="0" indent="0">
              <a:buNone/>
            </a:pPr>
            <a:r>
              <a:rPr lang="en-US" sz="800" dirty="0">
                <a:solidFill>
                  <a:srgbClr val="9899AC"/>
                </a:solidFill>
                <a:latin typeface="Calibri" pitchFamily="34" charset="0"/>
                <a:ea typeface="Calibri" pitchFamily="34" charset="-122"/>
                <a:cs typeface="Calibri" pitchFamily="34" charset="-120"/>
              </a:rPr>
              <a:t>Breakeven (months)</a:t>
            </a:r>
            <a:endParaRPr lang="en-US" sz="800" dirty="0"/>
          </a:p>
        </p:txBody>
      </p:sp>
      <p:sp>
        <p:nvSpPr>
          <p:cNvPr id="36" name="Text 33"/>
          <p:cNvSpPr/>
          <p:nvPr/>
        </p:nvSpPr>
        <p:spPr>
          <a:xfrm>
            <a:off x="457200" y="4343400"/>
            <a:ext cx="8229600" cy="182880"/>
          </a:xfrm>
          <a:prstGeom prst="rect">
            <a:avLst/>
          </a:prstGeom>
          <a:noFill/>
          <a:ln/>
        </p:spPr>
        <p:txBody>
          <a:bodyPr wrap="square" lIns="0" tIns="0" rIns="0" bIns="0" rtlCol="0" anchor="ctr"/>
          <a:lstStyle/>
          <a:p>
            <a:pPr marL="0" indent="0">
              <a:buNone/>
            </a:pPr>
            <a:r>
              <a:rPr lang="en-US" sz="750" dirty="0">
                <a:solidFill>
                  <a:srgbClr val="5A5B6E"/>
                </a:solidFill>
                <a:latin typeface="Calibri" pitchFamily="34" charset="0"/>
                <a:ea typeface="Calibri" pitchFamily="34" charset="-122"/>
                <a:cs typeface="Calibri" pitchFamily="34" charset="-120"/>
              </a:rPr>
              <a:t>Breakeven at ~15 paying customers at $199/mo Professional tier, assuming 10% annual churn.</a:t>
            </a:r>
            <a:endParaRPr lang="en-US" sz="750" dirty="0"/>
          </a:p>
        </p:txBody>
      </p:sp>
      <p:sp>
        <p:nvSpPr>
          <p:cNvPr id="37" name="Text 34"/>
          <p:cNvSpPr/>
          <p:nvPr/>
        </p:nvSpPr>
        <p:spPr>
          <a:xfrm>
            <a:off x="457200" y="4526280"/>
            <a:ext cx="8229600" cy="182880"/>
          </a:xfrm>
          <a:prstGeom prst="rect">
            <a:avLst/>
          </a:prstGeom>
          <a:noFill/>
          <a:ln/>
        </p:spPr>
        <p:txBody>
          <a:bodyPr wrap="square" lIns="0" tIns="0" rIns="0" bIns="0" rtlCol="0" anchor="ctr"/>
          <a:lstStyle/>
          <a:p>
            <a:pPr marL="0" indent="0">
              <a:buNone/>
            </a:pPr>
            <a:r>
              <a:rPr lang="en-US" sz="700" i="1" dirty="0">
                <a:solidFill>
                  <a:srgbClr val="5A5B6E"/>
                </a:solidFill>
                <a:latin typeface="Calibri" pitchFamily="34" charset="0"/>
                <a:ea typeface="Calibri" pitchFamily="34" charset="-122"/>
                <a:cs typeface="Calibri" pitchFamily="34" charset="-120"/>
              </a:rPr>
              <a:t>Unit economics modelled from comparable vertical SaaS benchmarks and pilot engagement data. To be validated with first paying customer.</a:t>
            </a:r>
            <a:endParaRPr lang="en-US" sz="700" dirty="0"/>
          </a:p>
        </p:txBody>
      </p:sp>
      <p:sp>
        <p:nvSpPr>
          <p:cNvPr id="38" name="Shape 12_clone4"/>
          <p:cNvSpPr/>
          <p:nvPr/>
        </p:nvSpPr>
        <p:spPr>
          <a:xfrm>
            <a:off x="6834600" y="1554480"/>
            <a:ext cx="1945800" cy="1234440"/>
          </a:xfrm>
          <a:prstGeom prst="rect">
            <a:avLst/>
          </a:prstGeom>
          <a:solidFill>
            <a:srgbClr val="111827"/>
          </a:solidFill>
          <a:ln w="6350">
            <a:solidFill>
              <a:srgbClr val="1A1335"/>
            </a:solidFill>
            <a:prstDash val="solid"/>
          </a:ln>
        </p:spPr>
        <p:txBody>
          <a:bodyPr/>
          <a:lstStyle/>
          <a:p>
            <a:endParaRPr lang="en-AU"/>
          </a:p>
        </p:txBody>
      </p:sp>
      <p:sp>
        <p:nvSpPr>
          <p:cNvPr id="39" name="Shape 13_clone4"/>
          <p:cNvSpPr/>
          <p:nvPr/>
        </p:nvSpPr>
        <p:spPr>
          <a:xfrm>
            <a:off x="6834600" y="1554480"/>
            <a:ext cx="54000" cy="1234440"/>
          </a:xfrm>
          <a:prstGeom prst="rect">
            <a:avLst/>
          </a:prstGeom>
          <a:solidFill>
            <a:srgbClr val="34D399"/>
          </a:solidFill>
          <a:ln/>
        </p:spPr>
        <p:txBody>
          <a:bodyPr/>
          <a:lstStyle/>
          <a:p>
            <a:endParaRPr lang="en-AU"/>
          </a:p>
        </p:txBody>
      </p:sp>
      <p:sp>
        <p:nvSpPr>
          <p:cNvPr id="40" name="Text 14_clone4"/>
          <p:cNvSpPr/>
          <p:nvPr/>
        </p:nvSpPr>
        <p:spPr>
          <a:xfrm>
            <a:off x="7018200" y="1645920"/>
            <a:ext cx="1625400" cy="228600"/>
          </a:xfrm>
          <a:prstGeom prst="rect">
            <a:avLst/>
          </a:prstGeom>
          <a:noFill/>
          <a:ln/>
        </p:spPr>
        <p:txBody>
          <a:bodyPr wrap="square" lIns="0" tIns="0" rIns="0" bIns="0" rtlCol="0" anchor="ctr"/>
          <a:lstStyle/>
          <a:p>
            <a:pPr marL="0" indent="0">
              <a:buNone/>
            </a:pPr>
            <a:r>
              <a:rPr sz="1100" b="1">
                <a:solidFill>
                  <a:srgbClr val="E8E8F0"/>
                </a:solidFill>
                <a:latin typeface="Calibri"/>
              </a:rPr>
              <a:t>Insurance + Lending Data</a:t>
            </a:r>
            <a:endParaRPr lang="en-US" sz="1100" dirty="0"/>
          </a:p>
        </p:txBody>
      </p:sp>
      <p:sp>
        <p:nvSpPr>
          <p:cNvPr id="41" name="Text 15_clone4"/>
          <p:cNvSpPr/>
          <p:nvPr/>
        </p:nvSpPr>
        <p:spPr>
          <a:xfrm>
            <a:off x="7018200" y="1920240"/>
            <a:ext cx="1625400" cy="731520"/>
          </a:xfrm>
          <a:prstGeom prst="rect">
            <a:avLst/>
          </a:prstGeom>
          <a:noFill/>
          <a:ln/>
        </p:spPr>
        <p:txBody>
          <a:bodyPr wrap="square" lIns="0" tIns="0" rIns="0" bIns="0" rtlCol="0" anchor="ctr"/>
          <a:lstStyle/>
          <a:p>
            <a:pPr marL="0" indent="0">
              <a:lnSpc>
                <a:spcPct val="140000"/>
              </a:lnSpc>
              <a:buNone/>
            </a:pPr>
            <a:r>
              <a:rPr sz="900">
                <a:solidFill>
                  <a:srgbClr val="9899AC"/>
                </a:solidFill>
                <a:latin typeface="Calibri"/>
              </a:rPr>
              <a:t>Verified delivery data drives insurance, surety, and project finance. Lenders become distribution partners.</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A0E1A"/>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11480" y="228600"/>
            <a:ext cx="201168" cy="201168"/>
          </a:xfrm>
          <a:prstGeom prst="rect">
            <a:avLst/>
          </a:prstGeom>
        </p:spPr>
      </p:pic>
      <p:sp>
        <p:nvSpPr>
          <p:cNvPr id="3" name="Text 0"/>
          <p:cNvSpPr/>
          <p:nvPr/>
        </p:nvSpPr>
        <p:spPr>
          <a:xfrm>
            <a:off x="658368" y="201168"/>
            <a:ext cx="1828800" cy="274320"/>
          </a:xfrm>
          <a:prstGeom prst="rect">
            <a:avLst/>
          </a:prstGeom>
          <a:noFill/>
          <a:ln/>
        </p:spPr>
        <p:txBody>
          <a:bodyPr wrap="square" lIns="0" tIns="0" rIns="0" bIns="0" rtlCol="0" anchor="ctr"/>
          <a:lstStyle/>
          <a:p>
            <a:pPr marL="0" indent="0">
              <a:buNone/>
            </a:pPr>
            <a:r>
              <a:rPr lang="en-US" sz="900" dirty="0">
                <a:solidFill>
                  <a:srgbClr val="9899AC"/>
                </a:solidFill>
                <a:latin typeface="Calibri" pitchFamily="34" charset="0"/>
                <a:ea typeface="Calibri" pitchFamily="34" charset="-122"/>
                <a:cs typeface="Calibri" pitchFamily="34" charset="-120"/>
              </a:rPr>
              <a:t>Nebula Platform</a:t>
            </a:r>
            <a:endParaRPr lang="en-US" sz="900" dirty="0"/>
          </a:p>
        </p:txBody>
      </p:sp>
      <p:sp>
        <p:nvSpPr>
          <p:cNvPr id="4" name="Text 1"/>
          <p:cNvSpPr/>
          <p:nvPr/>
        </p:nvSpPr>
        <p:spPr>
          <a:xfrm>
            <a:off x="8046720" y="4709160"/>
            <a:ext cx="731520" cy="274320"/>
          </a:xfrm>
          <a:prstGeom prst="rect">
            <a:avLst/>
          </a:prstGeom>
          <a:noFill/>
          <a:ln/>
        </p:spPr>
        <p:txBody>
          <a:bodyPr wrap="square" lIns="0" tIns="0" rIns="0" bIns="0" rtlCol="0" anchor="ctr"/>
          <a:lstStyle/>
          <a:p>
            <a:pPr marL="0" indent="0" algn="r">
              <a:buNone/>
            </a:pPr>
            <a:r>
              <a:rPr lang="en-US" sz="800" dirty="0">
                <a:solidFill>
                  <a:srgbClr val="5A5B6E"/>
                </a:solidFill>
                <a:latin typeface="Consolas" pitchFamily="34" charset="0"/>
                <a:ea typeface="Consolas" pitchFamily="34" charset="-122"/>
                <a:cs typeface="Consolas" pitchFamily="34" charset="-120"/>
              </a:rPr>
              <a:t>/08</a:t>
            </a:r>
            <a:endParaRPr lang="en-US" sz="800" dirty="0"/>
          </a:p>
        </p:txBody>
      </p:sp>
      <p:sp>
        <p:nvSpPr>
          <p:cNvPr id="5" name="Text 2"/>
          <p:cNvSpPr/>
          <p:nvPr/>
        </p:nvSpPr>
        <p:spPr>
          <a:xfrm>
            <a:off x="457200" y="640080"/>
            <a:ext cx="2743200" cy="274320"/>
          </a:xfrm>
          <a:prstGeom prst="rect">
            <a:avLst/>
          </a:prstGeom>
          <a:noFill/>
          <a:ln/>
        </p:spPr>
        <p:txBody>
          <a:bodyPr wrap="square" lIns="0" tIns="0" rIns="0" bIns="0" rtlCol="0" anchor="ctr"/>
          <a:lstStyle/>
          <a:p>
            <a:pPr marL="0" indent="0">
              <a:buNone/>
            </a:pPr>
            <a:r>
              <a:rPr lang="en-US" sz="800" kern="0" spc="400" dirty="0">
                <a:solidFill>
                  <a:srgbClr val="2DD4BF"/>
                </a:solidFill>
                <a:latin typeface="Consolas" pitchFamily="34" charset="0"/>
                <a:ea typeface="Consolas" pitchFamily="34" charset="-122"/>
                <a:cs typeface="Consolas" pitchFamily="34" charset="-120"/>
              </a:rPr>
              <a:t>COMPETITIVE LANDSCAPE</a:t>
            </a:r>
            <a:endParaRPr lang="en-US" sz="800" dirty="0"/>
          </a:p>
        </p:txBody>
      </p:sp>
      <p:sp>
        <p:nvSpPr>
          <p:cNvPr id="6" name="Text 3"/>
          <p:cNvSpPr/>
          <p:nvPr/>
        </p:nvSpPr>
        <p:spPr>
          <a:xfrm>
            <a:off x="457200" y="914400"/>
            <a:ext cx="8229600" cy="457200"/>
          </a:xfrm>
          <a:prstGeom prst="rect">
            <a:avLst/>
          </a:prstGeom>
          <a:noFill/>
          <a:ln/>
        </p:spPr>
        <p:txBody>
          <a:bodyPr wrap="square" lIns="0" tIns="0" rIns="0" bIns="0" rtlCol="0" anchor="ctr"/>
          <a:lstStyle/>
          <a:p>
            <a:pPr marL="0" indent="0">
              <a:buNone/>
            </a:pPr>
            <a:r>
              <a:rPr lang="en-US" sz="2600" b="1" dirty="0">
                <a:solidFill>
                  <a:srgbClr val="E8E8F0"/>
                </a:solidFill>
                <a:latin typeface="Calibri" pitchFamily="34" charset="0"/>
                <a:ea typeface="Calibri" pitchFamily="34" charset="-122"/>
                <a:cs typeface="Calibri" pitchFamily="34" charset="-120"/>
              </a:rPr>
              <a:t>Nobody does all of this.</a:t>
            </a:r>
            <a:endParaRPr lang="en-US" sz="26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457200" y="1463040"/>
          <a:ext cx="7772400" cy="2895600"/>
        </p:xfrm>
        <a:graphic>
          <a:graphicData uri="http://schemas.openxmlformats.org/drawingml/2006/table">
            <a:tbl>
              <a:tblPr/>
              <a:tblGrid>
                <a:gridCol w="228600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gridCol w="1097280">
                  <a:extLst>
                    <a:ext uri="{9D8B030D-6E8A-4147-A177-3AD203B41FA5}">
                      <a16:colId xmlns:a16="http://schemas.microsoft.com/office/drawing/2014/main" val="20003"/>
                    </a:ext>
                  </a:extLst>
                </a:gridCol>
                <a:gridCol w="1097280">
                  <a:extLst>
                    <a:ext uri="{9D8B030D-6E8A-4147-A177-3AD203B41FA5}">
                      <a16:colId xmlns:a16="http://schemas.microsoft.com/office/drawing/2014/main" val="20004"/>
                    </a:ext>
                  </a:extLst>
                </a:gridCol>
                <a:gridCol w="1097280">
                  <a:extLst>
                    <a:ext uri="{9D8B030D-6E8A-4147-A177-3AD203B41FA5}">
                      <a16:colId xmlns:a16="http://schemas.microsoft.com/office/drawing/2014/main" val="20005"/>
                    </a:ext>
                  </a:extLst>
                </a:gridCol>
              </a:tblGrid>
              <a:tr h="320040">
                <a:tc>
                  <a:txBody>
                    <a:bodyPr/>
                    <a:lstStyle/>
                    <a:p>
                      <a:pPr marL="0" indent="0" algn="l">
                        <a:buNone/>
                      </a:pPr>
                      <a:r>
                        <a:rPr lang="en-US" sz="800" b="1" dirty="0">
                          <a:solidFill>
                            <a:srgbClr val="5A5B6E"/>
                          </a:solidFill>
                          <a:latin typeface="Consolas" pitchFamily="34" charset="0"/>
                          <a:ea typeface="Consolas" pitchFamily="34" charset="-122"/>
                          <a:cs typeface="Consolas" pitchFamily="34" charset="-120"/>
                        </a:rPr>
                        <a:t>Capability</a:t>
                      </a:r>
                      <a:endParaRPr lang="en-US" sz="800" dirty="0">
                        <a:latin typeface="Consolas" charset="0"/>
                        <a:ea typeface="Consolas" charset="0"/>
                        <a:cs typeface="Consolas"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111827"/>
                    </a:solidFill>
                  </a:tcPr>
                </a:tc>
                <a:tc>
                  <a:txBody>
                    <a:bodyPr/>
                    <a:lstStyle/>
                    <a:p>
                      <a:pPr marL="0" indent="0" algn="ctr">
                        <a:buNone/>
                      </a:pPr>
                      <a:r>
                        <a:rPr lang="en-US" sz="800" b="1" dirty="0">
                          <a:solidFill>
                            <a:srgbClr val="5A5B6E"/>
                          </a:solidFill>
                          <a:latin typeface="Consolas" pitchFamily="34" charset="0"/>
                          <a:ea typeface="Consolas" pitchFamily="34" charset="-122"/>
                          <a:cs typeface="Consolas" pitchFamily="34" charset="-120"/>
                        </a:rPr>
                        <a:t>Procore</a:t>
                      </a:r>
                      <a:endParaRPr lang="en-US" sz="800" dirty="0">
                        <a:latin typeface="Consolas" charset="0"/>
                        <a:ea typeface="Consolas" charset="0"/>
                        <a:cs typeface="Consolas"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111827"/>
                    </a:solidFill>
                  </a:tcPr>
                </a:tc>
                <a:tc>
                  <a:txBody>
                    <a:bodyPr/>
                    <a:lstStyle/>
                    <a:p>
                      <a:pPr marL="0" indent="0" algn="ctr">
                        <a:buNone/>
                      </a:pPr>
                      <a:r>
                        <a:rPr lang="en-US" sz="800" b="1" dirty="0">
                          <a:solidFill>
                            <a:srgbClr val="5A5B6E"/>
                          </a:solidFill>
                          <a:latin typeface="Consolas" pitchFamily="34" charset="0"/>
                          <a:ea typeface="Consolas" pitchFamily="34" charset="-122"/>
                          <a:cs typeface="Consolas" pitchFamily="34" charset="-120"/>
                        </a:rPr>
                        <a:t>Sirion/</a:t>
                      </a:r>
                      <a:endParaRPr lang="en-US" sz="800" dirty="0">
                        <a:latin typeface="Consolas" charset="0"/>
                        <a:ea typeface="Consolas" charset="0"/>
                        <a:cs typeface="Consolas" charset="0"/>
                      </a:endParaRPr>
                    </a:p>
                    <a:p>
                      <a:pPr marL="0" indent="0" algn="ctr">
                        <a:buNone/>
                      </a:pPr>
                      <a:r>
                        <a:rPr lang="en-US" sz="800" b="1" dirty="0">
                          <a:solidFill>
                            <a:srgbClr val="5A5B6E"/>
                          </a:solidFill>
                          <a:latin typeface="Consolas" pitchFamily="34" charset="0"/>
                          <a:ea typeface="Consolas" pitchFamily="34" charset="-122"/>
                          <a:cs typeface="Consolas" pitchFamily="34" charset="-120"/>
                        </a:rPr>
                        <a:t>Ironclad</a:t>
                      </a:r>
                      <a:endParaRPr lang="en-US" sz="800" dirty="0">
                        <a:latin typeface="Consolas" charset="0"/>
                        <a:ea typeface="Consolas" charset="0"/>
                        <a:cs typeface="Consolas"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111827"/>
                    </a:solidFill>
                  </a:tcPr>
                </a:tc>
                <a:tc>
                  <a:txBody>
                    <a:bodyPr/>
                    <a:lstStyle/>
                    <a:p>
                      <a:pPr marL="0" indent="0" algn="ctr">
                        <a:buNone/>
                      </a:pPr>
                      <a:r>
                        <a:rPr lang="en-US" sz="800" b="1" dirty="0">
                          <a:solidFill>
                            <a:srgbClr val="5A5B6E"/>
                          </a:solidFill>
                          <a:latin typeface="Consolas" pitchFamily="34" charset="0"/>
                          <a:ea typeface="Consolas" pitchFamily="34" charset="-122"/>
                          <a:cs typeface="Consolas" pitchFamily="34" charset="-120"/>
                        </a:rPr>
                        <a:t>ISN/</a:t>
                      </a:r>
                      <a:endParaRPr lang="en-US" sz="800" dirty="0">
                        <a:latin typeface="Consolas" charset="0"/>
                        <a:ea typeface="Consolas" charset="0"/>
                        <a:cs typeface="Consolas" charset="0"/>
                      </a:endParaRPr>
                    </a:p>
                    <a:p>
                      <a:pPr marL="0" indent="0" algn="ctr">
                        <a:buNone/>
                      </a:pPr>
                      <a:r>
                        <a:rPr lang="en-US" sz="800" b="1" dirty="0">
                          <a:solidFill>
                            <a:srgbClr val="5A5B6E"/>
                          </a:solidFill>
                          <a:latin typeface="Consolas" pitchFamily="34" charset="0"/>
                          <a:ea typeface="Consolas" pitchFamily="34" charset="-122"/>
                          <a:cs typeface="Consolas" pitchFamily="34" charset="-120"/>
                        </a:rPr>
                        <a:t>Avetta</a:t>
                      </a:r>
                      <a:endParaRPr lang="en-US" sz="800" dirty="0">
                        <a:latin typeface="Consolas" charset="0"/>
                        <a:ea typeface="Consolas" charset="0"/>
                        <a:cs typeface="Consolas"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111827"/>
                    </a:solidFill>
                  </a:tcPr>
                </a:tc>
                <a:tc>
                  <a:txBody>
                    <a:bodyPr/>
                    <a:lstStyle/>
                    <a:p>
                      <a:pPr marL="0" indent="0" algn="ctr">
                        <a:buNone/>
                      </a:pPr>
                      <a:r>
                        <a:rPr lang="en-US" sz="800" b="1" dirty="0">
                          <a:solidFill>
                            <a:srgbClr val="5A5B6E"/>
                          </a:solidFill>
                          <a:latin typeface="Consolas" pitchFamily="34" charset="0"/>
                          <a:ea typeface="Consolas" pitchFamily="34" charset="-122"/>
                          <a:cs typeface="Consolas" pitchFamily="34" charset="-120"/>
                        </a:rPr>
                        <a:t>Luminance</a:t>
                      </a:r>
                      <a:endParaRPr lang="en-US" sz="800" dirty="0">
                        <a:latin typeface="Consolas" charset="0"/>
                        <a:ea typeface="Consolas" charset="0"/>
                        <a:cs typeface="Consolas"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111827"/>
                    </a:solidFill>
                  </a:tcPr>
                </a:tc>
                <a:tc>
                  <a:txBody>
                    <a:bodyPr/>
                    <a:lstStyle/>
                    <a:p>
                      <a:pPr marL="0" indent="0" algn="ctr">
                        <a:buNone/>
                      </a:pPr>
                      <a:r>
                        <a:rPr lang="en-US" sz="800" b="1" dirty="0">
                          <a:solidFill>
                            <a:srgbClr val="7C5BFB"/>
                          </a:solidFill>
                          <a:latin typeface="Consolas" pitchFamily="34" charset="0"/>
                          <a:ea typeface="Consolas" pitchFamily="34" charset="-122"/>
                          <a:cs typeface="Consolas" pitchFamily="34" charset="-120"/>
                        </a:rPr>
                        <a:t>Nebula</a:t>
                      </a:r>
                      <a:endParaRPr lang="en-US" sz="800" dirty="0">
                        <a:latin typeface="Consolas" charset="0"/>
                        <a:ea typeface="Consolas" charset="0"/>
                        <a:cs typeface="Consolas"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1A1335"/>
                    </a:solidFill>
                  </a:tcPr>
                </a:tc>
                <a:extLst>
                  <a:ext uri="{0D108BD9-81ED-4DB2-BD59-A6C34878D82A}">
                    <a16:rowId xmlns:a16="http://schemas.microsoft.com/office/drawing/2014/main" val="10000"/>
                  </a:ext>
                </a:extLst>
              </a:tr>
              <a:tr h="320040">
                <a:tc>
                  <a:txBody>
                    <a:bodyPr/>
                    <a:lstStyle/>
                    <a:p>
                      <a:pPr marL="0" indent="0" algn="l">
                        <a:buNone/>
                      </a:pPr>
                      <a:r>
                        <a:rPr sz="850" b="1">
                          <a:solidFill>
                            <a:srgbClr val="E8E8F0"/>
                          </a:solidFill>
                          <a:latin typeface="Calibri"/>
                        </a:rPr>
                        <a:t>AI obligation extraction</a:t>
                      </a:r>
                      <a:endParaRPr lang="en-US" sz="85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34D399"/>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34D399"/>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7C5BFB"/>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D0A1A"/>
                    </a:solidFill>
                  </a:tcPr>
                </a:tc>
                <a:extLst>
                  <a:ext uri="{0D108BD9-81ED-4DB2-BD59-A6C34878D82A}">
                    <a16:rowId xmlns:a16="http://schemas.microsoft.com/office/drawing/2014/main" val="10001"/>
                  </a:ext>
                </a:extLst>
              </a:tr>
              <a:tr h="320040">
                <a:tc>
                  <a:txBody>
                    <a:bodyPr/>
                    <a:lstStyle/>
                    <a:p>
                      <a:pPr marL="0" indent="0" algn="l">
                        <a:buNone/>
                      </a:pPr>
                      <a:r>
                        <a:rPr sz="850" b="1">
                          <a:solidFill>
                            <a:srgbClr val="E8E8F0"/>
                          </a:solidFill>
                          <a:latin typeface="Calibri"/>
                        </a:rPr>
                        <a:t>Self-executing enforcement</a:t>
                      </a:r>
                      <a:endParaRPr lang="en-US" sz="85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7C5BFB"/>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D0A1A"/>
                    </a:solidFill>
                  </a:tcPr>
                </a:tc>
                <a:extLst>
                  <a:ext uri="{0D108BD9-81ED-4DB2-BD59-A6C34878D82A}">
                    <a16:rowId xmlns:a16="http://schemas.microsoft.com/office/drawing/2014/main" val="10002"/>
                  </a:ext>
                </a:extLst>
              </a:tr>
              <a:tr h="320040">
                <a:tc>
                  <a:txBody>
                    <a:bodyPr/>
                    <a:lstStyle/>
                    <a:p>
                      <a:pPr marL="0" indent="0" algn="l">
                        <a:buNone/>
                      </a:pPr>
                      <a:r>
                        <a:rPr sz="850" b="1">
                          <a:solidFill>
                            <a:srgbClr val="E8E8F0"/>
                          </a:solidFill>
                          <a:latin typeface="Calibri"/>
                        </a:rPr>
                        <a:t>Adaptive mutual acknowledgement</a:t>
                      </a:r>
                      <a:endParaRPr lang="en-US" sz="85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7C5BFB"/>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D0A1A"/>
                    </a:solidFill>
                  </a:tcPr>
                </a:tc>
                <a:extLst>
                  <a:ext uri="{0D108BD9-81ED-4DB2-BD59-A6C34878D82A}">
                    <a16:rowId xmlns:a16="http://schemas.microsoft.com/office/drawing/2014/main" val="10003"/>
                  </a:ext>
                </a:extLst>
              </a:tr>
              <a:tr h="320040">
                <a:tc>
                  <a:txBody>
                    <a:bodyPr/>
                    <a:lstStyle/>
                    <a:p>
                      <a:pPr marL="0" indent="0" algn="l">
                        <a:buNone/>
                      </a:pPr>
                      <a:r>
                        <a:rPr sz="850" b="1">
                          <a:solidFill>
                            <a:srgbClr val="E8E8F0"/>
                          </a:solidFill>
                          <a:latin typeface="Calibri"/>
                        </a:rPr>
                        <a:t>Cryptographic proof of delivery</a:t>
                      </a:r>
                      <a:endParaRPr lang="en-US" sz="85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7C5BFB"/>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D0A1A"/>
                    </a:solidFill>
                  </a:tcPr>
                </a:tc>
                <a:extLst>
                  <a:ext uri="{0D108BD9-81ED-4DB2-BD59-A6C34878D82A}">
                    <a16:rowId xmlns:a16="http://schemas.microsoft.com/office/drawing/2014/main" val="10004"/>
                  </a:ext>
                </a:extLst>
              </a:tr>
              <a:tr h="320040">
                <a:tc>
                  <a:txBody>
                    <a:bodyPr/>
                    <a:lstStyle/>
                    <a:p>
                      <a:pPr marL="0" indent="0" algn="l">
                        <a:buNone/>
                      </a:pPr>
                      <a:r>
                        <a:rPr sz="850" b="1">
                          <a:solidFill>
                            <a:srgbClr val="E8E8F0"/>
                          </a:solidFill>
                          <a:latin typeface="Calibri"/>
                        </a:rPr>
                        <a:t>Portable reputation scoring</a:t>
                      </a:r>
                      <a:endParaRPr lang="en-US" sz="85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7C5BFB"/>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D0A1A"/>
                    </a:solidFill>
                  </a:tcPr>
                </a:tc>
                <a:extLst>
                  <a:ext uri="{0D108BD9-81ED-4DB2-BD59-A6C34878D82A}">
                    <a16:rowId xmlns:a16="http://schemas.microsoft.com/office/drawing/2014/main" val="10005"/>
                  </a:ext>
                </a:extLst>
              </a:tr>
              <a:tr h="320040">
                <a:tc>
                  <a:txBody>
                    <a:bodyPr/>
                    <a:lstStyle/>
                    <a:p>
                      <a:pPr marL="0" indent="0" algn="l">
                        <a:buNone/>
                      </a:pPr>
                      <a:r>
                        <a:rPr sz="850" b="1">
                          <a:solidFill>
                            <a:srgbClr val="E8E8F0"/>
                          </a:solidFill>
                          <a:latin typeface="Calibri"/>
                        </a:rPr>
                        <a:t>Verified delivery certification</a:t>
                      </a:r>
                      <a:endParaRPr lang="en-US" sz="85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7C5BFB"/>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D0A1A"/>
                    </a:solidFill>
                  </a:tcPr>
                </a:tc>
                <a:extLst>
                  <a:ext uri="{0D108BD9-81ED-4DB2-BD59-A6C34878D82A}">
                    <a16:rowId xmlns:a16="http://schemas.microsoft.com/office/drawing/2014/main" val="10006"/>
                  </a:ext>
                </a:extLst>
              </a:tr>
              <a:tr h="320040">
                <a:tc>
                  <a:txBody>
                    <a:bodyPr/>
                    <a:lstStyle/>
                    <a:p>
                      <a:pPr marL="0" indent="0" algn="l">
                        <a:buNone/>
                      </a:pPr>
                      <a:r>
                        <a:rPr sz="850" b="1">
                          <a:solidFill>
                            <a:srgbClr val="E8E8F0"/>
                          </a:solidFill>
                          <a:latin typeface="Calibri"/>
                        </a:rPr>
                        <a:t>Anti-gaming detection</a:t>
                      </a:r>
                      <a:endParaRPr lang="en-US" sz="85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34D399"/>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7C5BFB"/>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D0A1A"/>
                    </a:solidFill>
                  </a:tcPr>
                </a:tc>
                <a:extLst>
                  <a:ext uri="{0D108BD9-81ED-4DB2-BD59-A6C34878D82A}">
                    <a16:rowId xmlns:a16="http://schemas.microsoft.com/office/drawing/2014/main" val="10007"/>
                  </a:ext>
                </a:extLst>
              </a:tr>
              <a:tr h="320040">
                <a:tc>
                  <a:txBody>
                    <a:bodyPr/>
                    <a:lstStyle/>
                    <a:p>
                      <a:pPr marL="0" indent="0" algn="l">
                        <a:buNone/>
                      </a:pPr>
                      <a:r>
                        <a:rPr sz="850" b="1">
                          <a:solidFill>
                            <a:srgbClr val="E8E8F0"/>
                          </a:solidFill>
                          <a:latin typeface="Calibri"/>
                        </a:rPr>
                        <a:t>Built for both parties</a:t>
                      </a:r>
                      <a:endParaRPr lang="en-US" sz="85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5A5B6E"/>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A0E1A"/>
                    </a:solidFill>
                  </a:tcPr>
                </a:tc>
                <a:tc>
                  <a:txBody>
                    <a:bodyPr/>
                    <a:lstStyle/>
                    <a:p>
                      <a:pPr marL="0" indent="0" algn="ctr">
                        <a:buNone/>
                      </a:pPr>
                      <a:r>
                        <a:rPr sz="1200">
                          <a:solidFill>
                            <a:srgbClr val="7C5BFB"/>
                          </a:solidFill>
                          <a:latin typeface="Calibri"/>
                        </a:rPr>
                        <a:t>✓</a:t>
                      </a:r>
                      <a:endParaRPr lang="en-US" sz="1200" dirty="0">
                        <a:latin typeface="Calibri" charset="0"/>
                        <a:ea typeface="Calibri" charset="0"/>
                        <a:cs typeface="Calibri" charset="0"/>
                      </a:endParaRPr>
                    </a:p>
                  </a:txBody>
                  <a:tcPr>
                    <a:lnL w="6350" cap="flat" cmpd="sng" algn="ctr">
                      <a:solidFill>
                        <a:srgbClr val="1A1335"/>
                      </a:solidFill>
                      <a:prstDash val="solid"/>
                      <a:round/>
                      <a:headEnd type="none" w="med" len="med"/>
                      <a:tailEnd type="none" w="med" len="med"/>
                    </a:lnL>
                    <a:lnR w="6350" cap="flat" cmpd="sng" algn="ctr">
                      <a:solidFill>
                        <a:srgbClr val="1A1335"/>
                      </a:solidFill>
                      <a:prstDash val="solid"/>
                      <a:round/>
                      <a:headEnd type="none" w="med" len="med"/>
                      <a:tailEnd type="none" w="med" len="med"/>
                    </a:lnR>
                    <a:lnT w="6350" cap="flat" cmpd="sng" algn="ctr">
                      <a:solidFill>
                        <a:srgbClr val="1A1335"/>
                      </a:solidFill>
                      <a:prstDash val="solid"/>
                      <a:round/>
                      <a:headEnd type="none" w="med" len="med"/>
                      <a:tailEnd type="none" w="med" len="med"/>
                    </a:lnT>
                    <a:lnB w="6350" cap="flat" cmpd="sng" algn="ctr">
                      <a:solidFill>
                        <a:srgbClr val="1A1335"/>
                      </a:solidFill>
                      <a:prstDash val="solid"/>
                      <a:round/>
                      <a:headEnd type="none" w="med" len="med"/>
                      <a:tailEnd type="none" w="med" len="med"/>
                    </a:lnB>
                    <a:solidFill>
                      <a:srgbClr val="0D0A1A"/>
                    </a:solidFill>
                  </a:tcPr>
                </a:tc>
                <a:extLst>
                  <a:ext uri="{0D108BD9-81ED-4DB2-BD59-A6C34878D82A}">
                    <a16:rowId xmlns:a16="http://schemas.microsoft.com/office/drawing/2014/main" val="10008"/>
                  </a:ext>
                </a:extLst>
              </a:tr>
            </a:tbl>
          </a:graphicData>
        </a:graphic>
      </p:graphicFrame>
      <p:sp>
        <p:nvSpPr>
          <p:cNvPr id="8" name="Text 4"/>
          <p:cNvSpPr/>
          <p:nvPr/>
        </p:nvSpPr>
        <p:spPr>
          <a:xfrm>
            <a:off x="457200" y="4434840"/>
            <a:ext cx="8229600" cy="228600"/>
          </a:xfrm>
          <a:prstGeom prst="rect">
            <a:avLst/>
          </a:prstGeom>
          <a:noFill/>
          <a:ln/>
        </p:spPr>
        <p:txBody>
          <a:bodyPr wrap="square" lIns="0" tIns="0" rIns="0" bIns="0" rtlCol="0" anchor="ctr"/>
          <a:lstStyle/>
          <a:p>
            <a:pPr marL="0" indent="0">
              <a:buNone/>
            </a:pPr>
            <a:r>
              <a:rPr lang="en-US" sz="700" dirty="0">
                <a:solidFill>
                  <a:srgbClr val="5A5B6E"/>
                </a:solidFill>
                <a:latin typeface="Calibri" pitchFamily="34" charset="0"/>
                <a:ea typeface="Calibri" pitchFamily="34" charset="-122"/>
                <a:cs typeface="Calibri" pitchFamily="34" charset="-120"/>
              </a:rPr>
              <a:t>Funding: Sirion $171M  |  Ironclad $334M ($3.2B val)  |  Icertis $497M  |  DocuSign $520M (DOCU)  |  ISN ~$6B+ (Blackstone)  |  Avetta ~$3B (EQT)</a:t>
            </a:r>
            <a:endParaRPr lang="en-US" sz="700" dirty="0"/>
          </a:p>
        </p:txBody>
      </p:sp>
      <p:sp>
        <p:nvSpPr>
          <p:cNvPr id="7" name="Text 5"/>
          <p:cNvSpPr/>
          <p:nvPr/>
        </p:nvSpPr>
        <p:spPr>
          <a:xfrm>
            <a:off x="457200" y="4663440"/>
            <a:ext cx="8229600" cy="182880"/>
          </a:xfrm>
          <a:prstGeom prst="rect">
            <a:avLst/>
          </a:prstGeom>
          <a:noFill/>
          <a:ln/>
        </p:spPr>
        <p:txBody>
          <a:bodyPr wrap="square" lIns="0" tIns="0" rIns="0" bIns="0" rtlCol="0" anchor="ctr"/>
          <a:lstStyle/>
          <a:p>
            <a:pPr marL="0" indent="0">
              <a:buNone/>
            </a:pPr>
            <a:r>
              <a:rPr lang="en-US" sz="750" i="1" dirty="0">
                <a:solidFill>
                  <a:srgbClr val="5A5B6E"/>
                </a:solidFill>
                <a:latin typeface="Calibri" pitchFamily="34" charset="0"/>
                <a:ea typeface="Calibri" pitchFamily="34" charset="-122"/>
                <a:cs typeface="Calibri" pitchFamily="34" charset="-120"/>
              </a:rPr>
              <a:t>Procore and Ironclad can replicate features. They cannot replicate 8 years of process knowledge or the Proof Ledger's immutable history.</a:t>
            </a:r>
            <a:endParaRPr lang="en-US" sz="7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A0E1A"/>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11480" y="228600"/>
            <a:ext cx="201168" cy="201168"/>
          </a:xfrm>
          <a:prstGeom prst="rect">
            <a:avLst/>
          </a:prstGeom>
        </p:spPr>
      </p:pic>
      <p:sp>
        <p:nvSpPr>
          <p:cNvPr id="3" name="Text 0"/>
          <p:cNvSpPr/>
          <p:nvPr/>
        </p:nvSpPr>
        <p:spPr>
          <a:xfrm>
            <a:off x="658368" y="201168"/>
            <a:ext cx="1828800" cy="274320"/>
          </a:xfrm>
          <a:prstGeom prst="rect">
            <a:avLst/>
          </a:prstGeom>
          <a:noFill/>
          <a:ln/>
        </p:spPr>
        <p:txBody>
          <a:bodyPr wrap="square" lIns="0" tIns="0" rIns="0" bIns="0" rtlCol="0" anchor="ctr"/>
          <a:lstStyle/>
          <a:p>
            <a:pPr marL="0" indent="0">
              <a:buNone/>
            </a:pPr>
            <a:r>
              <a:rPr lang="en-US" sz="900" dirty="0">
                <a:solidFill>
                  <a:srgbClr val="9899AC"/>
                </a:solidFill>
                <a:latin typeface="Calibri" pitchFamily="34" charset="0"/>
                <a:ea typeface="Calibri" pitchFamily="34" charset="-122"/>
                <a:cs typeface="Calibri" pitchFamily="34" charset="-120"/>
              </a:rPr>
              <a:t>Nebula Platform</a:t>
            </a:r>
            <a:endParaRPr lang="en-US" sz="900" dirty="0"/>
          </a:p>
        </p:txBody>
      </p:sp>
      <p:sp>
        <p:nvSpPr>
          <p:cNvPr id="4" name="Text 1"/>
          <p:cNvSpPr/>
          <p:nvPr/>
        </p:nvSpPr>
        <p:spPr>
          <a:xfrm>
            <a:off x="8046720" y="4709160"/>
            <a:ext cx="731520" cy="274320"/>
          </a:xfrm>
          <a:prstGeom prst="rect">
            <a:avLst/>
          </a:prstGeom>
          <a:noFill/>
          <a:ln/>
        </p:spPr>
        <p:txBody>
          <a:bodyPr wrap="square" lIns="0" tIns="0" rIns="0" bIns="0" rtlCol="0" anchor="ctr"/>
          <a:lstStyle/>
          <a:p>
            <a:pPr marL="0" indent="0" algn="r">
              <a:buNone/>
            </a:pPr>
            <a:r>
              <a:rPr lang="en-US" sz="800" dirty="0">
                <a:solidFill>
                  <a:srgbClr val="5A5B6E"/>
                </a:solidFill>
                <a:latin typeface="Consolas" pitchFamily="34" charset="0"/>
                <a:ea typeface="Consolas" pitchFamily="34" charset="-122"/>
                <a:cs typeface="Consolas" pitchFamily="34" charset="-120"/>
              </a:rPr>
              <a:t>/09</a:t>
            </a:r>
            <a:endParaRPr lang="en-US" sz="800" dirty="0"/>
          </a:p>
        </p:txBody>
      </p:sp>
      <p:sp>
        <p:nvSpPr>
          <p:cNvPr id="5" name="Text 2"/>
          <p:cNvSpPr/>
          <p:nvPr/>
        </p:nvSpPr>
        <p:spPr>
          <a:xfrm>
            <a:off x="457200" y="640080"/>
            <a:ext cx="2743200" cy="274320"/>
          </a:xfrm>
          <a:prstGeom prst="rect">
            <a:avLst/>
          </a:prstGeom>
          <a:noFill/>
          <a:ln/>
        </p:spPr>
        <p:txBody>
          <a:bodyPr wrap="square" lIns="0" tIns="0" rIns="0" bIns="0" rtlCol="0" anchor="ctr"/>
          <a:lstStyle/>
          <a:p>
            <a:pPr marL="0" indent="0">
              <a:buNone/>
            </a:pPr>
            <a:r>
              <a:rPr lang="en-US" sz="800" kern="0" spc="400" dirty="0">
                <a:solidFill>
                  <a:srgbClr val="2DD4BF"/>
                </a:solidFill>
                <a:latin typeface="Consolas" pitchFamily="34" charset="0"/>
                <a:ea typeface="Consolas" pitchFamily="34" charset="-122"/>
                <a:cs typeface="Consolas" pitchFamily="34" charset="-120"/>
              </a:rPr>
              <a:t>THE MOAT</a:t>
            </a:r>
            <a:endParaRPr lang="en-US" sz="800" dirty="0"/>
          </a:p>
        </p:txBody>
      </p:sp>
      <p:sp>
        <p:nvSpPr>
          <p:cNvPr id="6" name="Text 3"/>
          <p:cNvSpPr/>
          <p:nvPr/>
        </p:nvSpPr>
        <p:spPr>
          <a:xfrm>
            <a:off x="457200" y="914400"/>
            <a:ext cx="8229600" cy="411480"/>
          </a:xfrm>
          <a:prstGeom prst="rect">
            <a:avLst/>
          </a:prstGeom>
          <a:noFill/>
          <a:ln/>
        </p:spPr>
        <p:txBody>
          <a:bodyPr wrap="square" lIns="0" tIns="0" rIns="0" bIns="0" rtlCol="0" anchor="ctr"/>
          <a:lstStyle/>
          <a:p>
            <a:pPr marL="0" indent="0">
              <a:buNone/>
            </a:pPr>
            <a:r>
              <a:rPr lang="en-US" sz="2400" b="1" dirty="0">
                <a:solidFill>
                  <a:srgbClr val="E8E8F0"/>
                </a:solidFill>
                <a:latin typeface="Calibri" pitchFamily="34" charset="0"/>
                <a:ea typeface="Calibri" pitchFamily="34" charset="-122"/>
                <a:cs typeface="Calibri" pitchFamily="34" charset="-120"/>
              </a:rPr>
              <a:t>You cannot encode a process </a:t>
            </a:r>
            <a:r>
              <a:rPr lang="en-US" sz="2400" b="1" i="1" dirty="0">
                <a:solidFill>
                  <a:srgbClr val="7C5BFB"/>
                </a:solidFill>
                <a:latin typeface="Calibri" pitchFamily="34" charset="0"/>
                <a:ea typeface="Calibri" pitchFamily="34" charset="-122"/>
                <a:cs typeface="Calibri" pitchFamily="34" charset="-120"/>
              </a:rPr>
              <a:t>you have never run.</a:t>
            </a:r>
            <a:endParaRPr lang="en-US" sz="2400" dirty="0"/>
          </a:p>
        </p:txBody>
      </p:sp>
      <p:sp>
        <p:nvSpPr>
          <p:cNvPr id="7" name="Shape 4"/>
          <p:cNvSpPr/>
          <p:nvPr/>
        </p:nvSpPr>
        <p:spPr>
          <a:xfrm>
            <a:off x="457200" y="1508760"/>
            <a:ext cx="2651760" cy="1371600"/>
          </a:xfrm>
          <a:prstGeom prst="rect">
            <a:avLst/>
          </a:prstGeom>
          <a:solidFill>
            <a:srgbClr val="111827"/>
          </a:solidFill>
          <a:ln w="6350">
            <a:solidFill>
              <a:srgbClr val="1A1335"/>
            </a:solidFill>
            <a:prstDash val="solid"/>
          </a:ln>
        </p:spPr>
        <p:txBody>
          <a:bodyPr/>
          <a:lstStyle/>
          <a:p>
            <a:endParaRPr lang="en-AU"/>
          </a:p>
        </p:txBody>
      </p:sp>
      <p:sp>
        <p:nvSpPr>
          <p:cNvPr id="8" name="Shape 5"/>
          <p:cNvSpPr/>
          <p:nvPr/>
        </p:nvSpPr>
        <p:spPr>
          <a:xfrm>
            <a:off x="457200" y="1508760"/>
            <a:ext cx="54864" cy="1371600"/>
          </a:xfrm>
          <a:prstGeom prst="rect">
            <a:avLst/>
          </a:prstGeom>
          <a:solidFill>
            <a:srgbClr val="7C5BFB"/>
          </a:solidFill>
          <a:ln/>
        </p:spPr>
        <p:txBody>
          <a:bodyPr/>
          <a:lstStyle/>
          <a:p>
            <a:endParaRPr lang="en-AU"/>
          </a:p>
        </p:txBody>
      </p:sp>
      <p:sp>
        <p:nvSpPr>
          <p:cNvPr id="9" name="Text 6"/>
          <p:cNvSpPr/>
          <p:nvPr/>
        </p:nvSpPr>
        <p:spPr>
          <a:xfrm>
            <a:off x="640080" y="1618488"/>
            <a:ext cx="2331720" cy="228600"/>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Process Knowledge</a:t>
            </a:r>
            <a:endParaRPr lang="en-US" sz="1100" dirty="0"/>
          </a:p>
        </p:txBody>
      </p:sp>
      <p:sp>
        <p:nvSpPr>
          <p:cNvPr id="10" name="Text 7"/>
          <p:cNvSpPr/>
          <p:nvPr/>
        </p:nvSpPr>
        <p:spPr>
          <a:xfrm>
            <a:off x="640080" y="1874520"/>
            <a:ext cx="2331720" cy="868680"/>
          </a:xfrm>
          <a:prstGeom prst="rect">
            <a:avLst/>
          </a:prstGeom>
          <a:noFill/>
          <a:ln/>
        </p:spPr>
        <p:txBody>
          <a:bodyPr wrap="square" lIns="0" tIns="0" rIns="0" bIns="0" rtlCol="0" anchor="ctr"/>
          <a:lstStyle/>
          <a:p>
            <a:pPr marL="0" indent="0">
              <a:lnSpc>
                <a:spcPct val="140000"/>
              </a:lnSpc>
              <a:buNone/>
            </a:pPr>
            <a:r>
              <a:rPr lang="en-US" sz="850" dirty="0">
                <a:solidFill>
                  <a:srgbClr val="9899AC"/>
                </a:solidFill>
                <a:latin typeface="Calibri" pitchFamily="34" charset="0"/>
                <a:ea typeface="Calibri" pitchFamily="34" charset="-122"/>
                <a:cs typeface="Calibri" pitchFamily="34" charset="-120"/>
              </a:rPr>
              <a:t>8 years running EPC contracts manually. The seven engines map 1:1 to steps the founder ran by hand. A new entrant starts from zero.</a:t>
            </a:r>
            <a:endParaRPr lang="en-US" sz="850" dirty="0"/>
          </a:p>
        </p:txBody>
      </p:sp>
      <p:sp>
        <p:nvSpPr>
          <p:cNvPr id="11" name="Shape 8"/>
          <p:cNvSpPr/>
          <p:nvPr/>
        </p:nvSpPr>
        <p:spPr>
          <a:xfrm>
            <a:off x="3291840" y="1508760"/>
            <a:ext cx="2651760" cy="1371600"/>
          </a:xfrm>
          <a:prstGeom prst="rect">
            <a:avLst/>
          </a:prstGeom>
          <a:solidFill>
            <a:srgbClr val="111827"/>
          </a:solidFill>
          <a:ln w="6350">
            <a:solidFill>
              <a:srgbClr val="1A1335"/>
            </a:solidFill>
            <a:prstDash val="solid"/>
          </a:ln>
        </p:spPr>
        <p:txBody>
          <a:bodyPr/>
          <a:lstStyle/>
          <a:p>
            <a:endParaRPr lang="en-AU"/>
          </a:p>
        </p:txBody>
      </p:sp>
      <p:sp>
        <p:nvSpPr>
          <p:cNvPr id="12" name="Shape 9"/>
          <p:cNvSpPr/>
          <p:nvPr/>
        </p:nvSpPr>
        <p:spPr>
          <a:xfrm>
            <a:off x="3291840" y="1508760"/>
            <a:ext cx="54864" cy="1371600"/>
          </a:xfrm>
          <a:prstGeom prst="rect">
            <a:avLst/>
          </a:prstGeom>
          <a:solidFill>
            <a:srgbClr val="2DD4BF"/>
          </a:solidFill>
          <a:ln/>
        </p:spPr>
        <p:txBody>
          <a:bodyPr/>
          <a:lstStyle/>
          <a:p>
            <a:endParaRPr lang="en-AU"/>
          </a:p>
        </p:txBody>
      </p:sp>
      <p:sp>
        <p:nvSpPr>
          <p:cNvPr id="13" name="Text 10"/>
          <p:cNvSpPr/>
          <p:nvPr/>
        </p:nvSpPr>
        <p:spPr>
          <a:xfrm>
            <a:off x="3474720" y="1618488"/>
            <a:ext cx="2331720" cy="228600"/>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Network Effects</a:t>
            </a:r>
            <a:endParaRPr lang="en-US" sz="1100" dirty="0"/>
          </a:p>
        </p:txBody>
      </p:sp>
      <p:sp>
        <p:nvSpPr>
          <p:cNvPr id="14" name="Text 11"/>
          <p:cNvSpPr/>
          <p:nvPr/>
        </p:nvSpPr>
        <p:spPr>
          <a:xfrm>
            <a:off x="3474720" y="1874520"/>
            <a:ext cx="2331720" cy="868680"/>
          </a:xfrm>
          <a:prstGeom prst="rect">
            <a:avLst/>
          </a:prstGeom>
          <a:noFill/>
          <a:ln/>
        </p:spPr>
        <p:txBody>
          <a:bodyPr wrap="square" lIns="0" tIns="0" rIns="0" bIns="0" rtlCol="0" anchor="ctr"/>
          <a:lstStyle/>
          <a:p>
            <a:pPr marL="0" indent="0">
              <a:lnSpc>
                <a:spcPct val="140000"/>
              </a:lnSpc>
              <a:buNone/>
            </a:pPr>
            <a:r>
              <a:rPr lang="en-US" sz="850" dirty="0">
                <a:solidFill>
                  <a:srgbClr val="9899AC"/>
                </a:solidFill>
                <a:latin typeface="Calibri" pitchFamily="34" charset="0"/>
                <a:ea typeface="Calibri" pitchFamily="34" charset="-122"/>
                <a:cs typeface="Calibri" pitchFamily="34" charset="-120"/>
              </a:rPr>
              <a:t>Both sides must be on Nebula for enforcement to work. Each participant increases value for all users. No counterparty network in DIY tools.</a:t>
            </a:r>
            <a:endParaRPr lang="en-US" sz="850" dirty="0"/>
          </a:p>
        </p:txBody>
      </p:sp>
      <p:sp>
        <p:nvSpPr>
          <p:cNvPr id="15" name="Shape 12"/>
          <p:cNvSpPr/>
          <p:nvPr/>
        </p:nvSpPr>
        <p:spPr>
          <a:xfrm>
            <a:off x="6126480" y="1508760"/>
            <a:ext cx="2651760" cy="1371600"/>
          </a:xfrm>
          <a:prstGeom prst="rect">
            <a:avLst/>
          </a:prstGeom>
          <a:solidFill>
            <a:srgbClr val="111827"/>
          </a:solidFill>
          <a:ln w="6350">
            <a:solidFill>
              <a:srgbClr val="1A1335"/>
            </a:solidFill>
            <a:prstDash val="solid"/>
          </a:ln>
        </p:spPr>
        <p:txBody>
          <a:bodyPr/>
          <a:lstStyle/>
          <a:p>
            <a:endParaRPr lang="en-AU"/>
          </a:p>
        </p:txBody>
      </p:sp>
      <p:sp>
        <p:nvSpPr>
          <p:cNvPr id="16" name="Shape 13"/>
          <p:cNvSpPr/>
          <p:nvPr/>
        </p:nvSpPr>
        <p:spPr>
          <a:xfrm>
            <a:off x="6126480" y="1508760"/>
            <a:ext cx="54864" cy="1371600"/>
          </a:xfrm>
          <a:prstGeom prst="rect">
            <a:avLst/>
          </a:prstGeom>
          <a:solidFill>
            <a:srgbClr val="34D399"/>
          </a:solidFill>
          <a:ln/>
        </p:spPr>
        <p:txBody>
          <a:bodyPr/>
          <a:lstStyle/>
          <a:p>
            <a:endParaRPr lang="en-AU"/>
          </a:p>
        </p:txBody>
      </p:sp>
      <p:sp>
        <p:nvSpPr>
          <p:cNvPr id="17" name="Text 14"/>
          <p:cNvSpPr/>
          <p:nvPr/>
        </p:nvSpPr>
        <p:spPr>
          <a:xfrm>
            <a:off x="6309360" y="1618488"/>
            <a:ext cx="2331720" cy="228600"/>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Immutable History</a:t>
            </a:r>
            <a:endParaRPr lang="en-US" sz="1100" dirty="0"/>
          </a:p>
        </p:txBody>
      </p:sp>
      <p:sp>
        <p:nvSpPr>
          <p:cNvPr id="18" name="Text 15"/>
          <p:cNvSpPr/>
          <p:nvPr/>
        </p:nvSpPr>
        <p:spPr>
          <a:xfrm>
            <a:off x="6309360" y="1874520"/>
            <a:ext cx="2331720" cy="868680"/>
          </a:xfrm>
          <a:prstGeom prst="rect">
            <a:avLst/>
          </a:prstGeom>
          <a:noFill/>
          <a:ln/>
        </p:spPr>
        <p:txBody>
          <a:bodyPr wrap="square" lIns="0" tIns="0" rIns="0" bIns="0" rtlCol="0" anchor="ctr"/>
          <a:lstStyle/>
          <a:p>
            <a:pPr marL="0" indent="0">
              <a:lnSpc>
                <a:spcPct val="140000"/>
              </a:lnSpc>
              <a:buNone/>
            </a:pPr>
            <a:r>
              <a:rPr lang="en-US" sz="850" dirty="0">
                <a:solidFill>
                  <a:srgbClr val="9899AC"/>
                </a:solidFill>
                <a:latin typeface="Calibri" pitchFamily="34" charset="0"/>
                <a:ea typeface="Calibri" pitchFamily="34" charset="-122"/>
                <a:cs typeface="Calibri" pitchFamily="34" charset="-120"/>
              </a:rPr>
              <a:t>Years of Proof Ledger records compound into an irreplaceable audit trail. A competitor starts with zero historical data. The audit trail is the product.</a:t>
            </a:r>
            <a:endParaRPr lang="en-US" sz="850" dirty="0"/>
          </a:p>
        </p:txBody>
      </p:sp>
      <p:sp>
        <p:nvSpPr>
          <p:cNvPr id="19" name="Shape 16"/>
          <p:cNvSpPr/>
          <p:nvPr/>
        </p:nvSpPr>
        <p:spPr>
          <a:xfrm>
            <a:off x="457200" y="3063240"/>
            <a:ext cx="2651760" cy="1371600"/>
          </a:xfrm>
          <a:prstGeom prst="rect">
            <a:avLst/>
          </a:prstGeom>
          <a:solidFill>
            <a:srgbClr val="111827"/>
          </a:solidFill>
          <a:ln w="6350">
            <a:solidFill>
              <a:srgbClr val="1A1335"/>
            </a:solidFill>
            <a:prstDash val="solid"/>
          </a:ln>
        </p:spPr>
        <p:txBody>
          <a:bodyPr/>
          <a:lstStyle/>
          <a:p>
            <a:endParaRPr lang="en-AU"/>
          </a:p>
        </p:txBody>
      </p:sp>
      <p:sp>
        <p:nvSpPr>
          <p:cNvPr id="20" name="Shape 17"/>
          <p:cNvSpPr/>
          <p:nvPr/>
        </p:nvSpPr>
        <p:spPr>
          <a:xfrm>
            <a:off x="457200" y="3063240"/>
            <a:ext cx="54864" cy="1371600"/>
          </a:xfrm>
          <a:prstGeom prst="rect">
            <a:avLst/>
          </a:prstGeom>
          <a:solidFill>
            <a:srgbClr val="F0C040"/>
          </a:solidFill>
          <a:ln/>
        </p:spPr>
        <p:txBody>
          <a:bodyPr/>
          <a:lstStyle/>
          <a:p>
            <a:endParaRPr lang="en-AU"/>
          </a:p>
        </p:txBody>
      </p:sp>
      <p:sp>
        <p:nvSpPr>
          <p:cNvPr id="21" name="Text 18"/>
          <p:cNvSpPr/>
          <p:nvPr/>
        </p:nvSpPr>
        <p:spPr>
          <a:xfrm>
            <a:off x="640080" y="3172968"/>
            <a:ext cx="2331720" cy="228600"/>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Reputation Lock-in</a:t>
            </a:r>
            <a:endParaRPr lang="en-US" sz="1100" dirty="0"/>
          </a:p>
        </p:txBody>
      </p:sp>
      <p:sp>
        <p:nvSpPr>
          <p:cNvPr id="22" name="Text 19"/>
          <p:cNvSpPr/>
          <p:nvPr/>
        </p:nvSpPr>
        <p:spPr>
          <a:xfrm>
            <a:off x="640080" y="3429000"/>
            <a:ext cx="2331720" cy="868680"/>
          </a:xfrm>
          <a:prstGeom prst="rect">
            <a:avLst/>
          </a:prstGeom>
          <a:noFill/>
          <a:ln/>
        </p:spPr>
        <p:txBody>
          <a:bodyPr wrap="square" lIns="0" tIns="0" rIns="0" bIns="0" rtlCol="0" anchor="ctr"/>
          <a:lstStyle/>
          <a:p>
            <a:pPr marL="0" indent="0">
              <a:lnSpc>
                <a:spcPct val="140000"/>
              </a:lnSpc>
              <a:buNone/>
            </a:pPr>
            <a:r>
              <a:rPr lang="en-US" sz="850" dirty="0">
                <a:solidFill>
                  <a:srgbClr val="9899AC"/>
                </a:solidFill>
                <a:latin typeface="Calibri" pitchFamily="34" charset="0"/>
                <a:ea typeface="Calibri" pitchFamily="34" charset="-122"/>
                <a:cs typeface="Calibri" pitchFamily="34" charset="-120"/>
              </a:rPr>
              <a:t>Delivery scores follow contractors across projects. Leaving means losing verified history. Switching costs grow with every project completed.</a:t>
            </a:r>
            <a:endParaRPr lang="en-US" sz="850" dirty="0"/>
          </a:p>
        </p:txBody>
      </p:sp>
      <p:sp>
        <p:nvSpPr>
          <p:cNvPr id="23" name="Shape 20"/>
          <p:cNvSpPr/>
          <p:nvPr/>
        </p:nvSpPr>
        <p:spPr>
          <a:xfrm>
            <a:off x="3291840" y="3063240"/>
            <a:ext cx="2651760" cy="1371600"/>
          </a:xfrm>
          <a:prstGeom prst="rect">
            <a:avLst/>
          </a:prstGeom>
          <a:solidFill>
            <a:srgbClr val="111827"/>
          </a:solidFill>
          <a:ln w="6350">
            <a:solidFill>
              <a:srgbClr val="1A1335"/>
            </a:solidFill>
            <a:prstDash val="solid"/>
          </a:ln>
        </p:spPr>
        <p:txBody>
          <a:bodyPr/>
          <a:lstStyle/>
          <a:p>
            <a:endParaRPr lang="en-AU"/>
          </a:p>
        </p:txBody>
      </p:sp>
      <p:sp>
        <p:nvSpPr>
          <p:cNvPr id="24" name="Shape 21"/>
          <p:cNvSpPr/>
          <p:nvPr/>
        </p:nvSpPr>
        <p:spPr>
          <a:xfrm>
            <a:off x="3291840" y="3063240"/>
            <a:ext cx="54864" cy="1371600"/>
          </a:xfrm>
          <a:prstGeom prst="rect">
            <a:avLst/>
          </a:prstGeom>
          <a:solidFill>
            <a:srgbClr val="7C5BFB"/>
          </a:solidFill>
          <a:ln/>
        </p:spPr>
        <p:txBody>
          <a:bodyPr/>
          <a:lstStyle/>
          <a:p>
            <a:endParaRPr lang="en-AU"/>
          </a:p>
        </p:txBody>
      </p:sp>
      <p:sp>
        <p:nvSpPr>
          <p:cNvPr id="25" name="Text 22"/>
          <p:cNvSpPr/>
          <p:nvPr/>
        </p:nvSpPr>
        <p:spPr>
          <a:xfrm>
            <a:off x="3474720" y="3172968"/>
            <a:ext cx="2331720" cy="228600"/>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AI Training Loop</a:t>
            </a:r>
            <a:endParaRPr lang="en-US" sz="1100" dirty="0"/>
          </a:p>
        </p:txBody>
      </p:sp>
      <p:sp>
        <p:nvSpPr>
          <p:cNvPr id="26" name="Text 23"/>
          <p:cNvSpPr/>
          <p:nvPr/>
        </p:nvSpPr>
        <p:spPr>
          <a:xfrm>
            <a:off x="3474720" y="3429000"/>
            <a:ext cx="2331720" cy="868680"/>
          </a:xfrm>
          <a:prstGeom prst="rect">
            <a:avLst/>
          </a:prstGeom>
          <a:noFill/>
          <a:ln/>
        </p:spPr>
        <p:txBody>
          <a:bodyPr wrap="square" lIns="0" tIns="0" rIns="0" bIns="0" rtlCol="0" anchor="ctr"/>
          <a:lstStyle/>
          <a:p>
            <a:pPr marL="0" indent="0">
              <a:lnSpc>
                <a:spcPct val="140000"/>
              </a:lnSpc>
              <a:buNone/>
            </a:pPr>
            <a:r>
              <a:rPr lang="en-US" sz="850" dirty="0">
                <a:solidFill>
                  <a:srgbClr val="9899AC"/>
                </a:solidFill>
                <a:latin typeface="Calibri" pitchFamily="34" charset="0"/>
                <a:ea typeface="Calibri" pitchFamily="34" charset="-122"/>
                <a:cs typeface="Calibri" pitchFamily="34" charset="-120"/>
              </a:rPr>
              <a:t>Every contract processed improves extraction. Every enforcement outcome trains the system. A new entrant starts from zero training data.</a:t>
            </a:r>
            <a:endParaRPr lang="en-US" sz="850" dirty="0"/>
          </a:p>
        </p:txBody>
      </p:sp>
      <p:sp>
        <p:nvSpPr>
          <p:cNvPr id="27" name="Shape 24"/>
          <p:cNvSpPr/>
          <p:nvPr/>
        </p:nvSpPr>
        <p:spPr>
          <a:xfrm>
            <a:off x="6126480" y="3063240"/>
            <a:ext cx="2651760" cy="1371600"/>
          </a:xfrm>
          <a:prstGeom prst="rect">
            <a:avLst/>
          </a:prstGeom>
          <a:solidFill>
            <a:srgbClr val="111827"/>
          </a:solidFill>
          <a:ln w="6350">
            <a:solidFill>
              <a:srgbClr val="1A1335"/>
            </a:solidFill>
            <a:prstDash val="solid"/>
          </a:ln>
        </p:spPr>
        <p:txBody>
          <a:bodyPr/>
          <a:lstStyle/>
          <a:p>
            <a:endParaRPr lang="en-AU"/>
          </a:p>
        </p:txBody>
      </p:sp>
      <p:sp>
        <p:nvSpPr>
          <p:cNvPr id="28" name="Shape 25"/>
          <p:cNvSpPr/>
          <p:nvPr/>
        </p:nvSpPr>
        <p:spPr>
          <a:xfrm>
            <a:off x="6126480" y="3063240"/>
            <a:ext cx="54864" cy="1371600"/>
          </a:xfrm>
          <a:prstGeom prst="rect">
            <a:avLst/>
          </a:prstGeom>
          <a:solidFill>
            <a:srgbClr val="2DD4BF"/>
          </a:solidFill>
          <a:ln/>
        </p:spPr>
        <p:txBody>
          <a:bodyPr/>
          <a:lstStyle/>
          <a:p>
            <a:endParaRPr lang="en-AU"/>
          </a:p>
        </p:txBody>
      </p:sp>
      <p:sp>
        <p:nvSpPr>
          <p:cNvPr id="29" name="Text 26"/>
          <p:cNvSpPr/>
          <p:nvPr/>
        </p:nvSpPr>
        <p:spPr>
          <a:xfrm>
            <a:off x="6309360" y="3172968"/>
            <a:ext cx="2331720" cy="228600"/>
          </a:xfrm>
          <a:prstGeom prst="rect">
            <a:avLst/>
          </a:prstGeom>
          <a:noFill/>
          <a:ln/>
        </p:spPr>
        <p:txBody>
          <a:bodyPr wrap="square" lIns="0" tIns="0" rIns="0" bIns="0" rtlCol="0" anchor="ctr"/>
          <a:lstStyle/>
          <a:p>
            <a:pPr marL="0" indent="0">
              <a:buNone/>
            </a:pPr>
            <a:r>
              <a:rPr lang="en-US" sz="1100" b="1" dirty="0">
                <a:solidFill>
                  <a:srgbClr val="E8E8F0"/>
                </a:solidFill>
                <a:latin typeface="Calibri" pitchFamily="34" charset="0"/>
                <a:ea typeface="Calibri" pitchFamily="34" charset="-122"/>
                <a:cs typeface="Calibri" pitchFamily="34" charset="-120"/>
              </a:rPr>
              <a:t>Dispute Evidence</a:t>
            </a:r>
            <a:endParaRPr lang="en-US" sz="1100" dirty="0"/>
          </a:p>
        </p:txBody>
      </p:sp>
      <p:sp>
        <p:nvSpPr>
          <p:cNvPr id="30" name="Text 27"/>
          <p:cNvSpPr/>
          <p:nvPr/>
        </p:nvSpPr>
        <p:spPr>
          <a:xfrm>
            <a:off x="6309360" y="3429000"/>
            <a:ext cx="2331720" cy="868680"/>
          </a:xfrm>
          <a:prstGeom prst="rect">
            <a:avLst/>
          </a:prstGeom>
          <a:noFill/>
          <a:ln/>
        </p:spPr>
        <p:txBody>
          <a:bodyPr wrap="square" lIns="0" tIns="0" rIns="0" bIns="0" rtlCol="0" anchor="ctr"/>
          <a:lstStyle/>
          <a:p>
            <a:pPr marL="0" indent="0">
              <a:lnSpc>
                <a:spcPct val="140000"/>
              </a:lnSpc>
              <a:buNone/>
            </a:pPr>
            <a:r>
              <a:rPr lang="en-US" sz="850" dirty="0">
                <a:solidFill>
                  <a:srgbClr val="9899AC"/>
                </a:solidFill>
                <a:latin typeface="Calibri" pitchFamily="34" charset="0"/>
                <a:ea typeface="Calibri" pitchFamily="34" charset="-122"/>
                <a:cs typeface="Calibri" pitchFamily="34" charset="-120"/>
              </a:rPr>
              <a:t>The Proof Ledger is an immutable timeline of every state change. In a $52M dispute, Nebula records are independently verifiable evidence.</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TotalTime>
  <Words>1892</Words>
  <Application>Microsoft Office PowerPoint</Application>
  <PresentationFormat>On-screen Show (16:9)</PresentationFormat>
  <Paragraphs>320</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Consolas</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Nebula Platform Pitch Deck</dc:title>
  <dc:subject>PptxGenJS Presentation</dc:subject>
  <dc:creator>Timi Adeyemi</dc:creator>
  <cp:lastModifiedBy>Timi Adeyemi</cp:lastModifiedBy>
  <cp:revision>6</cp:revision>
  <dcterms:created xsi:type="dcterms:W3CDTF">2026-03-25T22:01:24Z</dcterms:created>
  <dcterms:modified xsi:type="dcterms:W3CDTF">2026-03-27T06:14:13Z</dcterms:modified>
</cp:coreProperties>
</file>